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30"/>
  </p:notesMasterIdLst>
  <p:handoutMasterIdLst>
    <p:handoutMasterId r:id="rId31"/>
  </p:handoutMasterIdLst>
  <p:sldIdLst>
    <p:sldId id="784" r:id="rId2"/>
    <p:sldId id="786" r:id="rId3"/>
    <p:sldId id="785" r:id="rId4"/>
    <p:sldId id="752" r:id="rId5"/>
    <p:sldId id="758" r:id="rId6"/>
    <p:sldId id="754" r:id="rId7"/>
    <p:sldId id="759" r:id="rId8"/>
    <p:sldId id="777" r:id="rId9"/>
    <p:sldId id="757" r:id="rId10"/>
    <p:sldId id="760" r:id="rId11"/>
    <p:sldId id="761" r:id="rId12"/>
    <p:sldId id="762" r:id="rId13"/>
    <p:sldId id="763" r:id="rId14"/>
    <p:sldId id="764" r:id="rId15"/>
    <p:sldId id="765" r:id="rId16"/>
    <p:sldId id="766" r:id="rId17"/>
    <p:sldId id="767" r:id="rId18"/>
    <p:sldId id="768" r:id="rId19"/>
    <p:sldId id="778" r:id="rId20"/>
    <p:sldId id="769" r:id="rId21"/>
    <p:sldId id="770" r:id="rId22"/>
    <p:sldId id="771" r:id="rId23"/>
    <p:sldId id="779" r:id="rId24"/>
    <p:sldId id="780" r:id="rId25"/>
    <p:sldId id="781" r:id="rId26"/>
    <p:sldId id="775" r:id="rId27"/>
    <p:sldId id="776" r:id="rId28"/>
    <p:sldId id="750" r:id="rId29"/>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8FD88"/>
    <a:srgbClr val="4F81BD"/>
    <a:srgbClr val="FF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225"/>
    <p:restoredTop sz="69088" autoAdjust="0"/>
  </p:normalViewPr>
  <p:slideViewPr>
    <p:cSldViewPr>
      <p:cViewPr varScale="1">
        <p:scale>
          <a:sx n="144" d="100"/>
          <a:sy n="144" d="100"/>
        </p:scale>
        <p:origin x="768" y="18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0F948F-59C5-504A-A819-C3222257C0AD}" type="doc">
      <dgm:prSet loTypeId="urn:microsoft.com/office/officeart/2005/8/layout/hierarchy5" loCatId="hierarchy" qsTypeId="urn:microsoft.com/office/officeart/2005/8/quickstyle/simple2" qsCatId="simple" csTypeId="urn:microsoft.com/office/officeart/2005/8/colors/accent1_1" csCatId="accent1" phldr="1"/>
      <dgm:spPr/>
      <dgm:t>
        <a:bodyPr/>
        <a:lstStyle/>
        <a:p>
          <a:endParaRPr lang="en-US"/>
        </a:p>
      </dgm:t>
    </dgm:pt>
    <dgm:pt modelId="{2275CDEE-68EB-D345-A170-8D7851B5B366}">
      <dgm:prSet phldrT="[Text]" custT="1"/>
      <dgm:spPr/>
      <dgm:t>
        <a:bodyPr/>
        <a:lstStyle/>
        <a:p>
          <a:pPr algn="l"/>
          <a:r>
            <a:rPr lang="en-US" sz="2400" dirty="0"/>
            <a:t>A user’s address space is broken up into a number of segments. </a:t>
          </a:r>
        </a:p>
        <a:p>
          <a:pPr algn="l"/>
          <a:r>
            <a:rPr lang="en-US" sz="2400" dirty="0"/>
            <a:t>Each segment is broken up into a number of fixed-sized pages </a:t>
          </a:r>
        </a:p>
        <a:p>
          <a:pPr algn="l"/>
          <a:r>
            <a:rPr lang="en-US" sz="2400" dirty="0"/>
            <a:t>Each page is equal in length to a main memory frame</a:t>
          </a:r>
        </a:p>
      </dgm:t>
    </dgm:pt>
    <dgm:pt modelId="{4B3E9F9D-1BB7-354D-8326-B77785D729BA}" type="parTrans" cxnId="{3E1ED69C-7277-404A-A4C3-871F243067FF}">
      <dgm:prSet/>
      <dgm:spPr/>
      <dgm:t>
        <a:bodyPr/>
        <a:lstStyle/>
        <a:p>
          <a:endParaRPr lang="en-US"/>
        </a:p>
      </dgm:t>
    </dgm:pt>
    <dgm:pt modelId="{30A08914-744A-D047-BB1F-02E7BEB9DDCE}" type="sibTrans" cxnId="{3E1ED69C-7277-404A-A4C3-871F243067FF}">
      <dgm:prSet/>
      <dgm:spPr/>
      <dgm:t>
        <a:bodyPr/>
        <a:lstStyle/>
        <a:p>
          <a:endParaRPr lang="en-US"/>
        </a:p>
      </dgm:t>
    </dgm:pt>
    <dgm:pt modelId="{D322EA15-3033-4341-B8B6-248C36BA6C2B}">
      <dgm:prSet custT="1"/>
      <dgm:spPr/>
      <dgm:t>
        <a:bodyPr/>
        <a:lstStyle/>
        <a:p>
          <a:r>
            <a:rPr lang="en-US" sz="2400" dirty="0"/>
            <a:t>Segmentation is visible to the programmer</a:t>
          </a:r>
        </a:p>
      </dgm:t>
    </dgm:pt>
    <dgm:pt modelId="{3FB52000-0A77-1548-8CA4-7E00B08DC4C7}" type="parTrans" cxnId="{2DE55CF7-2D05-124A-895D-907969115EA2}">
      <dgm:prSet/>
      <dgm:spPr/>
      <dgm:t>
        <a:bodyPr/>
        <a:lstStyle/>
        <a:p>
          <a:endParaRPr lang="en-US"/>
        </a:p>
      </dgm:t>
    </dgm:pt>
    <dgm:pt modelId="{AE8A2AB5-41FD-BB40-A3D0-ACE782BA9FC2}" type="sibTrans" cxnId="{2DE55CF7-2D05-124A-895D-907969115EA2}">
      <dgm:prSet/>
      <dgm:spPr/>
      <dgm:t>
        <a:bodyPr/>
        <a:lstStyle/>
        <a:p>
          <a:endParaRPr lang="en-US"/>
        </a:p>
      </dgm:t>
    </dgm:pt>
    <dgm:pt modelId="{FBC420F0-B3CC-094B-B113-F7AD9AFF1F65}">
      <dgm:prSet custT="1"/>
      <dgm:spPr/>
      <dgm:t>
        <a:bodyPr/>
        <a:lstStyle/>
        <a:p>
          <a:r>
            <a:rPr lang="en-US" sz="2400" dirty="0"/>
            <a:t>Paging is transparent to the programmer</a:t>
          </a:r>
        </a:p>
      </dgm:t>
    </dgm:pt>
    <dgm:pt modelId="{ADAFB166-8754-3441-A9D6-724C18E4746E}" type="parTrans" cxnId="{0973166F-3EE3-D447-B6A4-2098CBA591A2}">
      <dgm:prSet/>
      <dgm:spPr/>
      <dgm:t>
        <a:bodyPr/>
        <a:lstStyle/>
        <a:p>
          <a:endParaRPr lang="en-US"/>
        </a:p>
      </dgm:t>
    </dgm:pt>
    <dgm:pt modelId="{BCBDDBFF-CE6C-7B47-BD1E-8595D7769704}" type="sibTrans" cxnId="{0973166F-3EE3-D447-B6A4-2098CBA591A2}">
      <dgm:prSet/>
      <dgm:spPr/>
      <dgm:t>
        <a:bodyPr/>
        <a:lstStyle/>
        <a:p>
          <a:endParaRPr lang="en-US"/>
        </a:p>
      </dgm:t>
    </dgm:pt>
    <dgm:pt modelId="{5E0F28B1-3F75-504A-AABC-CD8C7E9CDBF4}" type="pres">
      <dgm:prSet presAssocID="{BB0F948F-59C5-504A-A819-C3222257C0AD}" presName="mainComposite" presStyleCnt="0">
        <dgm:presLayoutVars>
          <dgm:chPref val="1"/>
          <dgm:dir/>
          <dgm:animOne val="branch"/>
          <dgm:animLvl val="lvl"/>
          <dgm:resizeHandles val="exact"/>
        </dgm:presLayoutVars>
      </dgm:prSet>
      <dgm:spPr/>
    </dgm:pt>
    <dgm:pt modelId="{36C4D4F6-307E-FB4D-B0EF-54CCAE6C41ED}" type="pres">
      <dgm:prSet presAssocID="{BB0F948F-59C5-504A-A819-C3222257C0AD}" presName="hierFlow" presStyleCnt="0"/>
      <dgm:spPr/>
    </dgm:pt>
    <dgm:pt modelId="{85D2371A-BF0F-A14E-9A2B-EBC24D28518D}" type="pres">
      <dgm:prSet presAssocID="{BB0F948F-59C5-504A-A819-C3222257C0AD}" presName="hierChild1" presStyleCnt="0">
        <dgm:presLayoutVars>
          <dgm:chPref val="1"/>
          <dgm:animOne val="branch"/>
          <dgm:animLvl val="lvl"/>
        </dgm:presLayoutVars>
      </dgm:prSet>
      <dgm:spPr/>
    </dgm:pt>
    <dgm:pt modelId="{2A780AB7-0B60-1549-BE67-A02DC437033F}" type="pres">
      <dgm:prSet presAssocID="{2275CDEE-68EB-D345-A170-8D7851B5B366}" presName="Name17" presStyleCnt="0"/>
      <dgm:spPr/>
    </dgm:pt>
    <dgm:pt modelId="{BE16B99C-4EAC-7F47-8867-A4C76D9F80B9}" type="pres">
      <dgm:prSet presAssocID="{2275CDEE-68EB-D345-A170-8D7851B5B366}" presName="level1Shape" presStyleLbl="node0" presStyleIdx="0" presStyleCnt="1" custScaleX="124707" custScaleY="180147">
        <dgm:presLayoutVars>
          <dgm:chPref val="3"/>
        </dgm:presLayoutVars>
      </dgm:prSet>
      <dgm:spPr/>
    </dgm:pt>
    <dgm:pt modelId="{46606BAE-AC36-E041-9994-4708BB3D5C3C}" type="pres">
      <dgm:prSet presAssocID="{2275CDEE-68EB-D345-A170-8D7851B5B366}" presName="hierChild2" presStyleCnt="0"/>
      <dgm:spPr/>
    </dgm:pt>
    <dgm:pt modelId="{D9DAF0E8-88AE-9D49-97D7-BB2E2BAD5635}" type="pres">
      <dgm:prSet presAssocID="{3FB52000-0A77-1548-8CA4-7E00B08DC4C7}" presName="Name25" presStyleLbl="parChTrans1D2" presStyleIdx="0" presStyleCnt="2"/>
      <dgm:spPr/>
    </dgm:pt>
    <dgm:pt modelId="{CBC4E109-D074-5547-996B-94C1923E7BA1}" type="pres">
      <dgm:prSet presAssocID="{3FB52000-0A77-1548-8CA4-7E00B08DC4C7}" presName="connTx" presStyleLbl="parChTrans1D2" presStyleIdx="0" presStyleCnt="2"/>
      <dgm:spPr/>
    </dgm:pt>
    <dgm:pt modelId="{31CB4DB6-764B-CB4C-9376-63030974CD8A}" type="pres">
      <dgm:prSet presAssocID="{D322EA15-3033-4341-B8B6-248C36BA6C2B}" presName="Name30" presStyleCnt="0"/>
      <dgm:spPr/>
    </dgm:pt>
    <dgm:pt modelId="{4877654D-7D28-164B-92B9-382C31F42FCB}" type="pres">
      <dgm:prSet presAssocID="{D322EA15-3033-4341-B8B6-248C36BA6C2B}" presName="level2Shape" presStyleLbl="node2" presStyleIdx="0" presStyleCnt="2" custScaleX="89792" custScaleY="70399"/>
      <dgm:spPr/>
    </dgm:pt>
    <dgm:pt modelId="{270C1A6A-64ED-2945-B66C-A57204640FE5}" type="pres">
      <dgm:prSet presAssocID="{D322EA15-3033-4341-B8B6-248C36BA6C2B}" presName="hierChild3" presStyleCnt="0"/>
      <dgm:spPr/>
    </dgm:pt>
    <dgm:pt modelId="{46DC0573-937E-AD4B-991E-D1C6705C9487}" type="pres">
      <dgm:prSet presAssocID="{ADAFB166-8754-3441-A9D6-724C18E4746E}" presName="Name25" presStyleLbl="parChTrans1D2" presStyleIdx="1" presStyleCnt="2"/>
      <dgm:spPr/>
    </dgm:pt>
    <dgm:pt modelId="{4664B0F1-D798-3846-AF8F-B6646E46D270}" type="pres">
      <dgm:prSet presAssocID="{ADAFB166-8754-3441-A9D6-724C18E4746E}" presName="connTx" presStyleLbl="parChTrans1D2" presStyleIdx="1" presStyleCnt="2"/>
      <dgm:spPr/>
    </dgm:pt>
    <dgm:pt modelId="{6D17E579-CC47-404D-ABE2-06B453D6E79A}" type="pres">
      <dgm:prSet presAssocID="{FBC420F0-B3CC-094B-B113-F7AD9AFF1F65}" presName="Name30" presStyleCnt="0"/>
      <dgm:spPr/>
    </dgm:pt>
    <dgm:pt modelId="{EDE292BD-4C6C-2B42-BD10-FDE3CE5FB6C6}" type="pres">
      <dgm:prSet presAssocID="{FBC420F0-B3CC-094B-B113-F7AD9AFF1F65}" presName="level2Shape" presStyleLbl="node2" presStyleIdx="1" presStyleCnt="2" custScaleX="89970" custScaleY="71736"/>
      <dgm:spPr/>
    </dgm:pt>
    <dgm:pt modelId="{A45A240B-41C8-8A40-B815-09FBB631487A}" type="pres">
      <dgm:prSet presAssocID="{FBC420F0-B3CC-094B-B113-F7AD9AFF1F65}" presName="hierChild3" presStyleCnt="0"/>
      <dgm:spPr/>
    </dgm:pt>
    <dgm:pt modelId="{C7B2103C-5DF0-174D-92E4-C4F08AB6A7F6}" type="pres">
      <dgm:prSet presAssocID="{BB0F948F-59C5-504A-A819-C3222257C0AD}" presName="bgShapesFlow" presStyleCnt="0"/>
      <dgm:spPr/>
    </dgm:pt>
  </dgm:ptLst>
  <dgm:cxnLst>
    <dgm:cxn modelId="{83313301-9510-4FF3-B6EF-A7E353C2CE7B}" type="presOf" srcId="{BB0F948F-59C5-504A-A819-C3222257C0AD}" destId="{5E0F28B1-3F75-504A-AABC-CD8C7E9CDBF4}" srcOrd="0" destOrd="0" presId="urn:microsoft.com/office/officeart/2005/8/layout/hierarchy5"/>
    <dgm:cxn modelId="{A059260D-1ABA-4F48-BBE1-9881DF67286D}" type="presOf" srcId="{D322EA15-3033-4341-B8B6-248C36BA6C2B}" destId="{4877654D-7D28-164B-92B9-382C31F42FCB}" srcOrd="0" destOrd="0" presId="urn:microsoft.com/office/officeart/2005/8/layout/hierarchy5"/>
    <dgm:cxn modelId="{AB36B827-DA77-40FE-A46E-B3F86F7B80A2}" type="presOf" srcId="{FBC420F0-B3CC-094B-B113-F7AD9AFF1F65}" destId="{EDE292BD-4C6C-2B42-BD10-FDE3CE5FB6C6}" srcOrd="0" destOrd="0" presId="urn:microsoft.com/office/officeart/2005/8/layout/hierarchy5"/>
    <dgm:cxn modelId="{D3681644-80BE-409B-A4DF-4B2E4B3197A9}" type="presOf" srcId="{3FB52000-0A77-1548-8CA4-7E00B08DC4C7}" destId="{CBC4E109-D074-5547-996B-94C1923E7BA1}" srcOrd="1" destOrd="0" presId="urn:microsoft.com/office/officeart/2005/8/layout/hierarchy5"/>
    <dgm:cxn modelId="{E3A5934B-472B-48D5-AD78-D05B1CD1BD2C}" type="presOf" srcId="{ADAFB166-8754-3441-A9D6-724C18E4746E}" destId="{46DC0573-937E-AD4B-991E-D1C6705C9487}" srcOrd="0" destOrd="0" presId="urn:microsoft.com/office/officeart/2005/8/layout/hierarchy5"/>
    <dgm:cxn modelId="{10FD665E-0C91-46A6-B734-1A2D8EF0BB88}" type="presOf" srcId="{2275CDEE-68EB-D345-A170-8D7851B5B366}" destId="{BE16B99C-4EAC-7F47-8867-A4C76D9F80B9}" srcOrd="0" destOrd="0" presId="urn:microsoft.com/office/officeart/2005/8/layout/hierarchy5"/>
    <dgm:cxn modelId="{0973166F-3EE3-D447-B6A4-2098CBA591A2}" srcId="{2275CDEE-68EB-D345-A170-8D7851B5B366}" destId="{FBC420F0-B3CC-094B-B113-F7AD9AFF1F65}" srcOrd="1" destOrd="0" parTransId="{ADAFB166-8754-3441-A9D6-724C18E4746E}" sibTransId="{BCBDDBFF-CE6C-7B47-BD1E-8595D7769704}"/>
    <dgm:cxn modelId="{3E1ED69C-7277-404A-A4C3-871F243067FF}" srcId="{BB0F948F-59C5-504A-A819-C3222257C0AD}" destId="{2275CDEE-68EB-D345-A170-8D7851B5B366}" srcOrd="0" destOrd="0" parTransId="{4B3E9F9D-1BB7-354D-8326-B77785D729BA}" sibTransId="{30A08914-744A-D047-BB1F-02E7BEB9DDCE}"/>
    <dgm:cxn modelId="{C432BECB-5A42-47A7-9060-F6F81AD316E9}" type="presOf" srcId="{ADAFB166-8754-3441-A9D6-724C18E4746E}" destId="{4664B0F1-D798-3846-AF8F-B6646E46D270}" srcOrd="1" destOrd="0" presId="urn:microsoft.com/office/officeart/2005/8/layout/hierarchy5"/>
    <dgm:cxn modelId="{2DE55CF7-2D05-124A-895D-907969115EA2}" srcId="{2275CDEE-68EB-D345-A170-8D7851B5B366}" destId="{D322EA15-3033-4341-B8B6-248C36BA6C2B}" srcOrd="0" destOrd="0" parTransId="{3FB52000-0A77-1548-8CA4-7E00B08DC4C7}" sibTransId="{AE8A2AB5-41FD-BB40-A3D0-ACE782BA9FC2}"/>
    <dgm:cxn modelId="{B2C183F9-458C-41CC-89B8-82F2062C14D2}" type="presOf" srcId="{3FB52000-0A77-1548-8CA4-7E00B08DC4C7}" destId="{D9DAF0E8-88AE-9D49-97D7-BB2E2BAD5635}" srcOrd="0" destOrd="0" presId="urn:microsoft.com/office/officeart/2005/8/layout/hierarchy5"/>
    <dgm:cxn modelId="{F1BBB6C9-2727-4F9F-BACA-B6A2B3C1B714}" type="presParOf" srcId="{5E0F28B1-3F75-504A-AABC-CD8C7E9CDBF4}" destId="{36C4D4F6-307E-FB4D-B0EF-54CCAE6C41ED}" srcOrd="0" destOrd="0" presId="urn:microsoft.com/office/officeart/2005/8/layout/hierarchy5"/>
    <dgm:cxn modelId="{DA3F312C-5872-4EE8-8327-9254370CEF72}" type="presParOf" srcId="{36C4D4F6-307E-FB4D-B0EF-54CCAE6C41ED}" destId="{85D2371A-BF0F-A14E-9A2B-EBC24D28518D}" srcOrd="0" destOrd="0" presId="urn:microsoft.com/office/officeart/2005/8/layout/hierarchy5"/>
    <dgm:cxn modelId="{5FE39FF0-9771-4566-A557-B36759CE73AA}" type="presParOf" srcId="{85D2371A-BF0F-A14E-9A2B-EBC24D28518D}" destId="{2A780AB7-0B60-1549-BE67-A02DC437033F}" srcOrd="0" destOrd="0" presId="urn:microsoft.com/office/officeart/2005/8/layout/hierarchy5"/>
    <dgm:cxn modelId="{E43F4CFA-EA9B-43B3-9E09-592CACCB338E}" type="presParOf" srcId="{2A780AB7-0B60-1549-BE67-A02DC437033F}" destId="{BE16B99C-4EAC-7F47-8867-A4C76D9F80B9}" srcOrd="0" destOrd="0" presId="urn:microsoft.com/office/officeart/2005/8/layout/hierarchy5"/>
    <dgm:cxn modelId="{F9F03F95-F1C8-44DF-B747-187EE4D8B298}" type="presParOf" srcId="{2A780AB7-0B60-1549-BE67-A02DC437033F}" destId="{46606BAE-AC36-E041-9994-4708BB3D5C3C}" srcOrd="1" destOrd="0" presId="urn:microsoft.com/office/officeart/2005/8/layout/hierarchy5"/>
    <dgm:cxn modelId="{95E08CD8-9397-43A6-9363-E6AB9AB69C65}" type="presParOf" srcId="{46606BAE-AC36-E041-9994-4708BB3D5C3C}" destId="{D9DAF0E8-88AE-9D49-97D7-BB2E2BAD5635}" srcOrd="0" destOrd="0" presId="urn:microsoft.com/office/officeart/2005/8/layout/hierarchy5"/>
    <dgm:cxn modelId="{AB556FE9-946A-4DE5-B1F6-36CC47712126}" type="presParOf" srcId="{D9DAF0E8-88AE-9D49-97D7-BB2E2BAD5635}" destId="{CBC4E109-D074-5547-996B-94C1923E7BA1}" srcOrd="0" destOrd="0" presId="urn:microsoft.com/office/officeart/2005/8/layout/hierarchy5"/>
    <dgm:cxn modelId="{A3905572-5B2D-442F-8449-A7CFD1EBD879}" type="presParOf" srcId="{46606BAE-AC36-E041-9994-4708BB3D5C3C}" destId="{31CB4DB6-764B-CB4C-9376-63030974CD8A}" srcOrd="1" destOrd="0" presId="urn:microsoft.com/office/officeart/2005/8/layout/hierarchy5"/>
    <dgm:cxn modelId="{D1E5AB89-F340-4CBE-A29B-FCDF27A18DA3}" type="presParOf" srcId="{31CB4DB6-764B-CB4C-9376-63030974CD8A}" destId="{4877654D-7D28-164B-92B9-382C31F42FCB}" srcOrd="0" destOrd="0" presId="urn:microsoft.com/office/officeart/2005/8/layout/hierarchy5"/>
    <dgm:cxn modelId="{27C24904-A2CC-4633-AA17-61F74092E0B7}" type="presParOf" srcId="{31CB4DB6-764B-CB4C-9376-63030974CD8A}" destId="{270C1A6A-64ED-2945-B66C-A57204640FE5}" srcOrd="1" destOrd="0" presId="urn:microsoft.com/office/officeart/2005/8/layout/hierarchy5"/>
    <dgm:cxn modelId="{FCBEC1D4-B1DB-4974-BF6E-2C1AABC16703}" type="presParOf" srcId="{46606BAE-AC36-E041-9994-4708BB3D5C3C}" destId="{46DC0573-937E-AD4B-991E-D1C6705C9487}" srcOrd="2" destOrd="0" presId="urn:microsoft.com/office/officeart/2005/8/layout/hierarchy5"/>
    <dgm:cxn modelId="{DCD81EBD-5456-4FE1-9414-ED72E635CDB2}" type="presParOf" srcId="{46DC0573-937E-AD4B-991E-D1C6705C9487}" destId="{4664B0F1-D798-3846-AF8F-B6646E46D270}" srcOrd="0" destOrd="0" presId="urn:microsoft.com/office/officeart/2005/8/layout/hierarchy5"/>
    <dgm:cxn modelId="{A213E863-B007-4FDB-849E-67A7E1FE5AD0}" type="presParOf" srcId="{46606BAE-AC36-E041-9994-4708BB3D5C3C}" destId="{6D17E579-CC47-404D-ABE2-06B453D6E79A}" srcOrd="3" destOrd="0" presId="urn:microsoft.com/office/officeart/2005/8/layout/hierarchy5"/>
    <dgm:cxn modelId="{1B286962-1F98-4C19-AAC5-96FB5D134698}" type="presParOf" srcId="{6D17E579-CC47-404D-ABE2-06B453D6E79A}" destId="{EDE292BD-4C6C-2B42-BD10-FDE3CE5FB6C6}" srcOrd="0" destOrd="0" presId="urn:microsoft.com/office/officeart/2005/8/layout/hierarchy5"/>
    <dgm:cxn modelId="{AF784A50-55F0-414A-BE8D-E72974719736}" type="presParOf" srcId="{6D17E579-CC47-404D-ABE2-06B453D6E79A}" destId="{A45A240B-41C8-8A40-B815-09FBB631487A}" srcOrd="1" destOrd="0" presId="urn:microsoft.com/office/officeart/2005/8/layout/hierarchy5"/>
    <dgm:cxn modelId="{E098D327-FECA-4CE3-9A82-A1756E67715D}" type="presParOf" srcId="{5E0F28B1-3F75-504A-AABC-CD8C7E9CDBF4}" destId="{C7B2103C-5DF0-174D-92E4-C4F08AB6A7F6}"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35E02B-71EA-A248-A9D1-2F965A2C7B31}" type="doc">
      <dgm:prSet loTypeId="urn:microsoft.com/office/officeart/2005/8/layout/hierarchy6" loCatId="hierarchy" qsTypeId="urn:microsoft.com/office/officeart/2005/8/quickstyle/simple4" qsCatId="simple" csTypeId="urn:microsoft.com/office/officeart/2005/8/colors/accent1_2" csCatId="accent1" phldr="1"/>
      <dgm:spPr/>
    </dgm:pt>
    <dgm:pt modelId="{23084231-31CB-4743-B4A4-79D75B471C13}">
      <dgm:prSet phldrT="[Text]"/>
      <dgm:spPr/>
      <dgm:t>
        <a:bodyPr/>
        <a:lstStyle/>
        <a:p>
          <a:r>
            <a:rPr lang="en-US" dirty="0"/>
            <a:t>Two main types:</a:t>
          </a:r>
        </a:p>
      </dgm:t>
    </dgm:pt>
    <dgm:pt modelId="{401E3C16-4AAC-704D-82E4-0D66DF61552E}" type="parTrans" cxnId="{BF33AFCF-4A2A-FE43-A8ED-38A099C1D8BC}">
      <dgm:prSet/>
      <dgm:spPr/>
      <dgm:t>
        <a:bodyPr/>
        <a:lstStyle/>
        <a:p>
          <a:endParaRPr lang="en-US"/>
        </a:p>
      </dgm:t>
    </dgm:pt>
    <dgm:pt modelId="{692FF7BF-C0A4-674A-BF1F-0B151DCF5D64}" type="sibTrans" cxnId="{BF33AFCF-4A2A-FE43-A8ED-38A099C1D8BC}">
      <dgm:prSet/>
      <dgm:spPr/>
      <dgm:t>
        <a:bodyPr/>
        <a:lstStyle/>
        <a:p>
          <a:endParaRPr lang="en-US"/>
        </a:p>
      </dgm:t>
    </dgm:pt>
    <dgm:pt modelId="{1DA8F05A-5B38-7A4B-A17B-66CF5B6872DE}">
      <dgm:prSet/>
      <dgm:spPr/>
      <dgm:t>
        <a:bodyPr/>
        <a:lstStyle/>
        <a:p>
          <a:r>
            <a:rPr lang="en-US" dirty="0"/>
            <a:t>Demand Paging </a:t>
          </a:r>
        </a:p>
      </dgm:t>
    </dgm:pt>
    <dgm:pt modelId="{1D73C883-0270-7D43-A3D6-E088B19F4F0C}" type="parTrans" cxnId="{8166DABC-C6DB-E84B-B775-E9C5DA2FF9BF}">
      <dgm:prSet/>
      <dgm:spPr/>
      <dgm:t>
        <a:bodyPr/>
        <a:lstStyle/>
        <a:p>
          <a:endParaRPr lang="en-US"/>
        </a:p>
      </dgm:t>
    </dgm:pt>
    <dgm:pt modelId="{F1121A77-6FE8-5E4F-A442-5C1A505C93F3}" type="sibTrans" cxnId="{8166DABC-C6DB-E84B-B775-E9C5DA2FF9BF}">
      <dgm:prSet/>
      <dgm:spPr/>
      <dgm:t>
        <a:bodyPr/>
        <a:lstStyle/>
        <a:p>
          <a:endParaRPr lang="en-US"/>
        </a:p>
      </dgm:t>
    </dgm:pt>
    <dgm:pt modelId="{CC2EA49D-6FA8-6A47-B280-61DE471AFC17}">
      <dgm:prSet/>
      <dgm:spPr/>
      <dgm:t>
        <a:bodyPr/>
        <a:lstStyle/>
        <a:p>
          <a:r>
            <a:rPr lang="en-US" dirty="0" err="1"/>
            <a:t>Prepaging</a:t>
          </a:r>
          <a:endParaRPr lang="en-US" dirty="0"/>
        </a:p>
      </dgm:t>
    </dgm:pt>
    <dgm:pt modelId="{171EE2B2-D007-7D47-8175-5BDD56D3449B}" type="parTrans" cxnId="{B1F7B894-93BA-2548-A9A3-AB31E3BCC975}">
      <dgm:prSet/>
      <dgm:spPr/>
      <dgm:t>
        <a:bodyPr/>
        <a:lstStyle/>
        <a:p>
          <a:endParaRPr lang="en-US"/>
        </a:p>
      </dgm:t>
    </dgm:pt>
    <dgm:pt modelId="{134C7CA8-BAE9-DB47-AB35-D07CD95CDBF0}" type="sibTrans" cxnId="{B1F7B894-93BA-2548-A9A3-AB31E3BCC975}">
      <dgm:prSet/>
      <dgm:spPr/>
      <dgm:t>
        <a:bodyPr/>
        <a:lstStyle/>
        <a:p>
          <a:endParaRPr lang="en-US"/>
        </a:p>
      </dgm:t>
    </dgm:pt>
    <dgm:pt modelId="{BF8FBDCF-9F23-B04B-9764-EDEEC6AE3CC3}" type="pres">
      <dgm:prSet presAssocID="{FE35E02B-71EA-A248-A9D1-2F965A2C7B31}" presName="mainComposite" presStyleCnt="0">
        <dgm:presLayoutVars>
          <dgm:chPref val="1"/>
          <dgm:dir/>
          <dgm:animOne val="branch"/>
          <dgm:animLvl val="lvl"/>
          <dgm:resizeHandles val="exact"/>
        </dgm:presLayoutVars>
      </dgm:prSet>
      <dgm:spPr/>
    </dgm:pt>
    <dgm:pt modelId="{11B3C1A2-A3EF-8B49-8AF1-E5A487FD2393}" type="pres">
      <dgm:prSet presAssocID="{FE35E02B-71EA-A248-A9D1-2F965A2C7B31}" presName="hierFlow" presStyleCnt="0"/>
      <dgm:spPr/>
    </dgm:pt>
    <dgm:pt modelId="{4D67A21D-19CC-6E43-A3F1-A15C6A73DF92}" type="pres">
      <dgm:prSet presAssocID="{FE35E02B-71EA-A248-A9D1-2F965A2C7B31}" presName="hierChild1" presStyleCnt="0">
        <dgm:presLayoutVars>
          <dgm:chPref val="1"/>
          <dgm:animOne val="branch"/>
          <dgm:animLvl val="lvl"/>
        </dgm:presLayoutVars>
      </dgm:prSet>
      <dgm:spPr/>
    </dgm:pt>
    <dgm:pt modelId="{DF163FF9-EA40-8440-B861-2E1397F85C61}" type="pres">
      <dgm:prSet presAssocID="{23084231-31CB-4743-B4A4-79D75B471C13}" presName="Name14" presStyleCnt="0"/>
      <dgm:spPr/>
    </dgm:pt>
    <dgm:pt modelId="{47D2CDED-EA25-D245-9A3E-EE424E47FA09}" type="pres">
      <dgm:prSet presAssocID="{23084231-31CB-4743-B4A4-79D75B471C13}" presName="level1Shape" presStyleLbl="node0" presStyleIdx="0" presStyleCnt="1">
        <dgm:presLayoutVars>
          <dgm:chPref val="3"/>
        </dgm:presLayoutVars>
      </dgm:prSet>
      <dgm:spPr/>
    </dgm:pt>
    <dgm:pt modelId="{5EF37113-2D19-0E46-8593-FD43CE105843}" type="pres">
      <dgm:prSet presAssocID="{23084231-31CB-4743-B4A4-79D75B471C13}" presName="hierChild2" presStyleCnt="0"/>
      <dgm:spPr/>
    </dgm:pt>
    <dgm:pt modelId="{7FC00B2B-D0BE-C64D-B097-B67C2E9E9C42}" type="pres">
      <dgm:prSet presAssocID="{1D73C883-0270-7D43-A3D6-E088B19F4F0C}" presName="Name19" presStyleLbl="parChTrans1D2" presStyleIdx="0" presStyleCnt="2"/>
      <dgm:spPr/>
    </dgm:pt>
    <dgm:pt modelId="{C99ED07D-A25F-8346-81DF-D33C644F84B8}" type="pres">
      <dgm:prSet presAssocID="{1DA8F05A-5B38-7A4B-A17B-66CF5B6872DE}" presName="Name21" presStyleCnt="0"/>
      <dgm:spPr/>
    </dgm:pt>
    <dgm:pt modelId="{A27BAF8F-2698-424F-B03A-2E28D1896C52}" type="pres">
      <dgm:prSet presAssocID="{1DA8F05A-5B38-7A4B-A17B-66CF5B6872DE}" presName="level2Shape" presStyleLbl="node2" presStyleIdx="0" presStyleCnt="2"/>
      <dgm:spPr/>
    </dgm:pt>
    <dgm:pt modelId="{3F3AA4E7-618F-E244-998D-27516C7E5FED}" type="pres">
      <dgm:prSet presAssocID="{1DA8F05A-5B38-7A4B-A17B-66CF5B6872DE}" presName="hierChild3" presStyleCnt="0"/>
      <dgm:spPr/>
    </dgm:pt>
    <dgm:pt modelId="{91D0E1FC-3442-2845-AFA8-8E8BBBCA9554}" type="pres">
      <dgm:prSet presAssocID="{171EE2B2-D007-7D47-8175-5BDD56D3449B}" presName="Name19" presStyleLbl="parChTrans1D2" presStyleIdx="1" presStyleCnt="2"/>
      <dgm:spPr/>
    </dgm:pt>
    <dgm:pt modelId="{B60C33D1-E949-1643-9BC9-92DFFADB1C88}" type="pres">
      <dgm:prSet presAssocID="{CC2EA49D-6FA8-6A47-B280-61DE471AFC17}" presName="Name21" presStyleCnt="0"/>
      <dgm:spPr/>
    </dgm:pt>
    <dgm:pt modelId="{343A2062-4385-2E48-AA5A-BF53FA94A158}" type="pres">
      <dgm:prSet presAssocID="{CC2EA49D-6FA8-6A47-B280-61DE471AFC17}" presName="level2Shape" presStyleLbl="node2" presStyleIdx="1" presStyleCnt="2"/>
      <dgm:spPr/>
    </dgm:pt>
    <dgm:pt modelId="{073A1675-0456-3C40-9261-E44F86126930}" type="pres">
      <dgm:prSet presAssocID="{CC2EA49D-6FA8-6A47-B280-61DE471AFC17}" presName="hierChild3" presStyleCnt="0"/>
      <dgm:spPr/>
    </dgm:pt>
    <dgm:pt modelId="{D073093C-41EC-4048-98FC-2346A84A853D}" type="pres">
      <dgm:prSet presAssocID="{FE35E02B-71EA-A248-A9D1-2F965A2C7B31}" presName="bgShapesFlow" presStyleCnt="0"/>
      <dgm:spPr/>
    </dgm:pt>
  </dgm:ptLst>
  <dgm:cxnLst>
    <dgm:cxn modelId="{722B0E60-CDE2-44FC-85AB-1EDF20A07AE2}" type="presOf" srcId="{CC2EA49D-6FA8-6A47-B280-61DE471AFC17}" destId="{343A2062-4385-2E48-AA5A-BF53FA94A158}" srcOrd="0" destOrd="0" presId="urn:microsoft.com/office/officeart/2005/8/layout/hierarchy6"/>
    <dgm:cxn modelId="{9A915578-62ED-48BB-AA58-0D6C87E498E1}" type="presOf" srcId="{1D73C883-0270-7D43-A3D6-E088B19F4F0C}" destId="{7FC00B2B-D0BE-C64D-B097-B67C2E9E9C42}" srcOrd="0" destOrd="0" presId="urn:microsoft.com/office/officeart/2005/8/layout/hierarchy6"/>
    <dgm:cxn modelId="{A17EB286-A7B8-4593-AF27-906E1311D170}" type="presOf" srcId="{1DA8F05A-5B38-7A4B-A17B-66CF5B6872DE}" destId="{A27BAF8F-2698-424F-B03A-2E28D1896C52}" srcOrd="0" destOrd="0" presId="urn:microsoft.com/office/officeart/2005/8/layout/hierarchy6"/>
    <dgm:cxn modelId="{D43D1694-EA90-42F4-9C5C-11D96DF2DA46}" type="presOf" srcId="{171EE2B2-D007-7D47-8175-5BDD56D3449B}" destId="{91D0E1FC-3442-2845-AFA8-8E8BBBCA9554}" srcOrd="0" destOrd="0" presId="urn:microsoft.com/office/officeart/2005/8/layout/hierarchy6"/>
    <dgm:cxn modelId="{B1F7B894-93BA-2548-A9A3-AB31E3BCC975}" srcId="{23084231-31CB-4743-B4A4-79D75B471C13}" destId="{CC2EA49D-6FA8-6A47-B280-61DE471AFC17}" srcOrd="1" destOrd="0" parTransId="{171EE2B2-D007-7D47-8175-5BDD56D3449B}" sibTransId="{134C7CA8-BAE9-DB47-AB35-D07CD95CDBF0}"/>
    <dgm:cxn modelId="{4FB7B8A0-1EDD-4DAD-AF46-D22CA0B4AD1F}" type="presOf" srcId="{FE35E02B-71EA-A248-A9D1-2F965A2C7B31}" destId="{BF8FBDCF-9F23-B04B-9764-EDEEC6AE3CC3}" srcOrd="0" destOrd="0" presId="urn:microsoft.com/office/officeart/2005/8/layout/hierarchy6"/>
    <dgm:cxn modelId="{8166DABC-C6DB-E84B-B775-E9C5DA2FF9BF}" srcId="{23084231-31CB-4743-B4A4-79D75B471C13}" destId="{1DA8F05A-5B38-7A4B-A17B-66CF5B6872DE}" srcOrd="0" destOrd="0" parTransId="{1D73C883-0270-7D43-A3D6-E088B19F4F0C}" sibTransId="{F1121A77-6FE8-5E4F-A442-5C1A505C93F3}"/>
    <dgm:cxn modelId="{BF33AFCF-4A2A-FE43-A8ED-38A099C1D8BC}" srcId="{FE35E02B-71EA-A248-A9D1-2F965A2C7B31}" destId="{23084231-31CB-4743-B4A4-79D75B471C13}" srcOrd="0" destOrd="0" parTransId="{401E3C16-4AAC-704D-82E4-0D66DF61552E}" sibTransId="{692FF7BF-C0A4-674A-BF1F-0B151DCF5D64}"/>
    <dgm:cxn modelId="{B6390EDB-1B92-4E4E-BC26-08D9E9D0C1AB}" type="presOf" srcId="{23084231-31CB-4743-B4A4-79D75B471C13}" destId="{47D2CDED-EA25-D245-9A3E-EE424E47FA09}" srcOrd="0" destOrd="0" presId="urn:microsoft.com/office/officeart/2005/8/layout/hierarchy6"/>
    <dgm:cxn modelId="{D1B9B8FA-389D-4DE7-B656-1C6A0031A711}" type="presParOf" srcId="{BF8FBDCF-9F23-B04B-9764-EDEEC6AE3CC3}" destId="{11B3C1A2-A3EF-8B49-8AF1-E5A487FD2393}" srcOrd="0" destOrd="0" presId="urn:microsoft.com/office/officeart/2005/8/layout/hierarchy6"/>
    <dgm:cxn modelId="{45084A1F-968F-4223-AC18-1CF1CAED69A5}" type="presParOf" srcId="{11B3C1A2-A3EF-8B49-8AF1-E5A487FD2393}" destId="{4D67A21D-19CC-6E43-A3F1-A15C6A73DF92}" srcOrd="0" destOrd="0" presId="urn:microsoft.com/office/officeart/2005/8/layout/hierarchy6"/>
    <dgm:cxn modelId="{BDDA933F-EE74-4808-8383-24764878E1DE}" type="presParOf" srcId="{4D67A21D-19CC-6E43-A3F1-A15C6A73DF92}" destId="{DF163FF9-EA40-8440-B861-2E1397F85C61}" srcOrd="0" destOrd="0" presId="urn:microsoft.com/office/officeart/2005/8/layout/hierarchy6"/>
    <dgm:cxn modelId="{F2E444A8-29BC-4796-B476-6AA766516E59}" type="presParOf" srcId="{DF163FF9-EA40-8440-B861-2E1397F85C61}" destId="{47D2CDED-EA25-D245-9A3E-EE424E47FA09}" srcOrd="0" destOrd="0" presId="urn:microsoft.com/office/officeart/2005/8/layout/hierarchy6"/>
    <dgm:cxn modelId="{A6AC14CC-27F2-4C20-969D-36F67DDAE480}" type="presParOf" srcId="{DF163FF9-EA40-8440-B861-2E1397F85C61}" destId="{5EF37113-2D19-0E46-8593-FD43CE105843}" srcOrd="1" destOrd="0" presId="urn:microsoft.com/office/officeart/2005/8/layout/hierarchy6"/>
    <dgm:cxn modelId="{243415F7-D221-47CE-A45F-B30FCFB82F15}" type="presParOf" srcId="{5EF37113-2D19-0E46-8593-FD43CE105843}" destId="{7FC00B2B-D0BE-C64D-B097-B67C2E9E9C42}" srcOrd="0" destOrd="0" presId="urn:microsoft.com/office/officeart/2005/8/layout/hierarchy6"/>
    <dgm:cxn modelId="{8631A06F-E0AE-4209-B570-81E9EBF3E0E8}" type="presParOf" srcId="{5EF37113-2D19-0E46-8593-FD43CE105843}" destId="{C99ED07D-A25F-8346-81DF-D33C644F84B8}" srcOrd="1" destOrd="0" presId="urn:microsoft.com/office/officeart/2005/8/layout/hierarchy6"/>
    <dgm:cxn modelId="{590DB33B-8B67-40A6-AE75-0F697A137EE8}" type="presParOf" srcId="{C99ED07D-A25F-8346-81DF-D33C644F84B8}" destId="{A27BAF8F-2698-424F-B03A-2E28D1896C52}" srcOrd="0" destOrd="0" presId="urn:microsoft.com/office/officeart/2005/8/layout/hierarchy6"/>
    <dgm:cxn modelId="{473D007F-FB57-412C-87D9-6537DFE788F7}" type="presParOf" srcId="{C99ED07D-A25F-8346-81DF-D33C644F84B8}" destId="{3F3AA4E7-618F-E244-998D-27516C7E5FED}" srcOrd="1" destOrd="0" presId="urn:microsoft.com/office/officeart/2005/8/layout/hierarchy6"/>
    <dgm:cxn modelId="{D734D630-F0BF-4913-9C13-428E7E5996A9}" type="presParOf" srcId="{5EF37113-2D19-0E46-8593-FD43CE105843}" destId="{91D0E1FC-3442-2845-AFA8-8E8BBBCA9554}" srcOrd="2" destOrd="0" presId="urn:microsoft.com/office/officeart/2005/8/layout/hierarchy6"/>
    <dgm:cxn modelId="{6B962AD1-68EC-41EB-8B67-B21F6DD30F54}" type="presParOf" srcId="{5EF37113-2D19-0E46-8593-FD43CE105843}" destId="{B60C33D1-E949-1643-9BC9-92DFFADB1C88}" srcOrd="3" destOrd="0" presId="urn:microsoft.com/office/officeart/2005/8/layout/hierarchy6"/>
    <dgm:cxn modelId="{6274C3E5-E6F5-4551-997C-161FBBB4B35A}" type="presParOf" srcId="{B60C33D1-E949-1643-9BC9-92DFFADB1C88}" destId="{343A2062-4385-2E48-AA5A-BF53FA94A158}" srcOrd="0" destOrd="0" presId="urn:microsoft.com/office/officeart/2005/8/layout/hierarchy6"/>
    <dgm:cxn modelId="{6DD35CD0-56E7-4317-AF60-BA4C3E2F57ED}" type="presParOf" srcId="{B60C33D1-E949-1643-9BC9-92DFFADB1C88}" destId="{073A1675-0456-3C40-9261-E44F86126930}" srcOrd="1" destOrd="0" presId="urn:microsoft.com/office/officeart/2005/8/layout/hierarchy6"/>
    <dgm:cxn modelId="{CFE8586D-85AE-4156-B8EE-4CE54783D4B7}" type="presParOf" srcId="{BF8FBDCF-9F23-B04B-9764-EDEEC6AE3CC3}" destId="{D073093C-41EC-4048-98FC-2346A84A85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6B99C-4EAC-7F47-8867-A4C76D9F80B9}">
      <dsp:nvSpPr>
        <dsp:cNvPr id="0" name=""/>
        <dsp:cNvSpPr/>
      </dsp:nvSpPr>
      <dsp:spPr>
        <a:xfrm>
          <a:off x="812" y="1032625"/>
          <a:ext cx="4103595" cy="2963949"/>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sz="2400" kern="1200" dirty="0"/>
            <a:t>A user’s address space is broken up into a number of segments. </a:t>
          </a:r>
        </a:p>
        <a:p>
          <a:pPr marL="0" lvl="0" indent="0" algn="l" defTabSz="1066800">
            <a:lnSpc>
              <a:spcPct val="90000"/>
            </a:lnSpc>
            <a:spcBef>
              <a:spcPct val="0"/>
            </a:spcBef>
            <a:spcAft>
              <a:spcPct val="35000"/>
            </a:spcAft>
            <a:buNone/>
          </a:pPr>
          <a:r>
            <a:rPr lang="en-US" sz="2400" kern="1200" dirty="0"/>
            <a:t>Each segment is broken up into a number of fixed-sized pages </a:t>
          </a:r>
        </a:p>
        <a:p>
          <a:pPr marL="0" lvl="0" indent="0" algn="l" defTabSz="1066800">
            <a:lnSpc>
              <a:spcPct val="90000"/>
            </a:lnSpc>
            <a:spcBef>
              <a:spcPct val="0"/>
            </a:spcBef>
            <a:spcAft>
              <a:spcPct val="35000"/>
            </a:spcAft>
            <a:buNone/>
          </a:pPr>
          <a:r>
            <a:rPr lang="en-US" sz="2400" kern="1200" dirty="0"/>
            <a:t>Each page is equal in length to a main memory frame</a:t>
          </a:r>
        </a:p>
      </dsp:txBody>
      <dsp:txXfrm>
        <a:off x="87623" y="1119436"/>
        <a:ext cx="3929973" cy="2790327"/>
      </dsp:txXfrm>
    </dsp:sp>
    <dsp:sp modelId="{D9DAF0E8-88AE-9D49-97D7-BB2E2BAD5635}">
      <dsp:nvSpPr>
        <dsp:cNvPr id="0" name=""/>
        <dsp:cNvSpPr/>
      </dsp:nvSpPr>
      <dsp:spPr>
        <a:xfrm rot="19892273">
          <a:off x="4013926" y="2128390"/>
          <a:ext cx="1497198" cy="58886"/>
        </a:xfrm>
        <a:custGeom>
          <a:avLst/>
          <a:gdLst/>
          <a:ahLst/>
          <a:cxnLst/>
          <a:rect l="0" t="0" r="0" b="0"/>
          <a:pathLst>
            <a:path>
              <a:moveTo>
                <a:pt x="0" y="29443"/>
              </a:moveTo>
              <a:lnTo>
                <a:pt x="1497198" y="294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25096" y="2120404"/>
        <a:ext cx="74859" cy="74859"/>
      </dsp:txXfrm>
    </dsp:sp>
    <dsp:sp modelId="{4877654D-7D28-164B-92B9-382C31F42FCB}">
      <dsp:nvSpPr>
        <dsp:cNvPr id="0" name=""/>
        <dsp:cNvSpPr/>
      </dsp:nvSpPr>
      <dsp:spPr>
        <a:xfrm>
          <a:off x="5420644" y="1221932"/>
          <a:ext cx="2954686" cy="1158271"/>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Segmentation is visible to the programmer</a:t>
          </a:r>
        </a:p>
      </dsp:txBody>
      <dsp:txXfrm>
        <a:off x="5454569" y="1255857"/>
        <a:ext cx="2886836" cy="1090421"/>
      </dsp:txXfrm>
    </dsp:sp>
    <dsp:sp modelId="{46DC0573-937E-AD4B-991E-D1C6705C9487}">
      <dsp:nvSpPr>
        <dsp:cNvPr id="0" name=""/>
        <dsp:cNvSpPr/>
      </dsp:nvSpPr>
      <dsp:spPr>
        <a:xfrm rot="1685447">
          <a:off x="4016531" y="2836422"/>
          <a:ext cx="1491988" cy="58886"/>
        </a:xfrm>
        <a:custGeom>
          <a:avLst/>
          <a:gdLst/>
          <a:ahLst/>
          <a:cxnLst/>
          <a:rect l="0" t="0" r="0" b="0"/>
          <a:pathLst>
            <a:path>
              <a:moveTo>
                <a:pt x="0" y="29443"/>
              </a:moveTo>
              <a:lnTo>
                <a:pt x="1491988" y="294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25226" y="2828566"/>
        <a:ext cx="74599" cy="74599"/>
      </dsp:txXfrm>
    </dsp:sp>
    <dsp:sp modelId="{EDE292BD-4C6C-2B42-BD10-FDE3CE5FB6C6}">
      <dsp:nvSpPr>
        <dsp:cNvPr id="0" name=""/>
        <dsp:cNvSpPr/>
      </dsp:nvSpPr>
      <dsp:spPr>
        <a:xfrm>
          <a:off x="5420644" y="2626998"/>
          <a:ext cx="2960543" cy="1180268"/>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Paging is transparent to the programmer</a:t>
          </a:r>
        </a:p>
      </dsp:txBody>
      <dsp:txXfrm>
        <a:off x="5455213" y="2661567"/>
        <a:ext cx="2891405" cy="11111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D2CDED-EA25-D245-9A3E-EE424E47FA09}">
      <dsp:nvSpPr>
        <dsp:cNvPr id="0" name=""/>
        <dsp:cNvSpPr/>
      </dsp:nvSpPr>
      <dsp:spPr>
        <a:xfrm>
          <a:off x="1249486" y="190698"/>
          <a:ext cx="1920626" cy="128041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Two main types:</a:t>
          </a:r>
        </a:p>
      </dsp:txBody>
      <dsp:txXfrm>
        <a:off x="1286988" y="228200"/>
        <a:ext cx="1845622" cy="1205413"/>
      </dsp:txXfrm>
    </dsp:sp>
    <dsp:sp modelId="{7FC00B2B-D0BE-C64D-B097-B67C2E9E9C42}">
      <dsp:nvSpPr>
        <dsp:cNvPr id="0" name=""/>
        <dsp:cNvSpPr/>
      </dsp:nvSpPr>
      <dsp:spPr>
        <a:xfrm>
          <a:off x="961392" y="1471116"/>
          <a:ext cx="1248407" cy="512167"/>
        </a:xfrm>
        <a:custGeom>
          <a:avLst/>
          <a:gdLst/>
          <a:ahLst/>
          <a:cxnLst/>
          <a:rect l="0" t="0" r="0" b="0"/>
          <a:pathLst>
            <a:path>
              <a:moveTo>
                <a:pt x="1248407" y="0"/>
              </a:moveTo>
              <a:lnTo>
                <a:pt x="1248407" y="256083"/>
              </a:lnTo>
              <a:lnTo>
                <a:pt x="0" y="256083"/>
              </a:lnTo>
              <a:lnTo>
                <a:pt x="0" y="51216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27BAF8F-2698-424F-B03A-2E28D1896C52}">
      <dsp:nvSpPr>
        <dsp:cNvPr id="0" name=""/>
        <dsp:cNvSpPr/>
      </dsp:nvSpPr>
      <dsp:spPr>
        <a:xfrm>
          <a:off x="1079" y="1983283"/>
          <a:ext cx="1920626" cy="128041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Demand Paging </a:t>
          </a:r>
        </a:p>
      </dsp:txBody>
      <dsp:txXfrm>
        <a:off x="38581" y="2020785"/>
        <a:ext cx="1845622" cy="1205413"/>
      </dsp:txXfrm>
    </dsp:sp>
    <dsp:sp modelId="{91D0E1FC-3442-2845-AFA8-8E8BBBCA9554}">
      <dsp:nvSpPr>
        <dsp:cNvPr id="0" name=""/>
        <dsp:cNvSpPr/>
      </dsp:nvSpPr>
      <dsp:spPr>
        <a:xfrm>
          <a:off x="2209800" y="1471116"/>
          <a:ext cx="1248407" cy="512167"/>
        </a:xfrm>
        <a:custGeom>
          <a:avLst/>
          <a:gdLst/>
          <a:ahLst/>
          <a:cxnLst/>
          <a:rect l="0" t="0" r="0" b="0"/>
          <a:pathLst>
            <a:path>
              <a:moveTo>
                <a:pt x="0" y="0"/>
              </a:moveTo>
              <a:lnTo>
                <a:pt x="0" y="256083"/>
              </a:lnTo>
              <a:lnTo>
                <a:pt x="1248407" y="256083"/>
              </a:lnTo>
              <a:lnTo>
                <a:pt x="1248407" y="51216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43A2062-4385-2E48-AA5A-BF53FA94A158}">
      <dsp:nvSpPr>
        <dsp:cNvPr id="0" name=""/>
        <dsp:cNvSpPr/>
      </dsp:nvSpPr>
      <dsp:spPr>
        <a:xfrm>
          <a:off x="2497894" y="1983283"/>
          <a:ext cx="1920626" cy="128041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err="1"/>
            <a:t>Prepaging</a:t>
          </a:r>
          <a:endParaRPr lang="en-US" sz="3100" kern="1200" dirty="0"/>
        </a:p>
      </dsp:txBody>
      <dsp:txXfrm>
        <a:off x="2535396" y="2020785"/>
        <a:ext cx="1845622" cy="120541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712EC83D-DF42-934D-9B4C-9DA45B0AF85E}" type="datetimeFigureOut">
              <a:rPr lang="en-US"/>
              <a:pPr>
                <a:defRPr/>
              </a:pPr>
              <a:t>12/5/18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CD712F13-7286-E547-A1B9-BD5D58A0F480}" type="slidenum">
              <a:rPr lang="en-US"/>
              <a:pPr>
                <a:defRPr/>
              </a:pPr>
              <a:t>‹#›</a:t>
            </a:fld>
            <a:endParaRPr lang="en-US"/>
          </a:p>
        </p:txBody>
      </p:sp>
    </p:spTree>
    <p:extLst>
      <p:ext uri="{BB962C8B-B14F-4D97-AF65-F5344CB8AC3E}">
        <p14:creationId xmlns:p14="http://schemas.microsoft.com/office/powerpoint/2010/main" val="11241172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DAB72A0E-0C65-6244-A8C3-15FE060AFF12}" type="datetimeFigureOut">
              <a:rPr lang="en-US"/>
              <a:pPr>
                <a:defRPr/>
              </a:pPr>
              <a:t>12/5/18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C4C04107-0928-CB46-B9AF-281984CA4CE2}" type="slidenum">
              <a:rPr lang="en-US"/>
              <a:pPr>
                <a:defRPr/>
              </a:pPr>
              <a:t>‹#›</a:t>
            </a:fld>
            <a:endParaRPr lang="en-US"/>
          </a:p>
        </p:txBody>
      </p:sp>
    </p:spTree>
    <p:extLst>
      <p:ext uri="{BB962C8B-B14F-4D97-AF65-F5344CB8AC3E}">
        <p14:creationId xmlns:p14="http://schemas.microsoft.com/office/powerpoint/2010/main" val="295243151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Fall’17</a:t>
            </a:r>
          </a:p>
          <a:p>
            <a:r>
              <a:rPr lang="en-US" dirty="0"/>
              <a:t>43-Project 5-5 Put It All Together-Handout has been covered in the last lecture.</a:t>
            </a:r>
          </a:p>
          <a:p>
            <a:endParaRPr lang="en-US" dirty="0"/>
          </a:p>
          <a:p>
            <a:endParaRPr lang="en-US" dirty="0"/>
          </a:p>
          <a:p>
            <a:r>
              <a:rPr lang="en-US" dirty="0"/>
              <a:t>Fall 2015</a:t>
            </a:r>
          </a:p>
          <a:p>
            <a:r>
              <a:rPr lang="en-US" dirty="0"/>
              <a:t>25 Minutes. Lec16b-Project 5 Put It All </a:t>
            </a:r>
            <a:r>
              <a:rPr lang="en-US" dirty="0" err="1"/>
              <a:t>Together.pdf</a:t>
            </a:r>
            <a:endParaRPr lang="en-US" dirty="0"/>
          </a:p>
          <a:p>
            <a:r>
              <a:rPr lang="en-US" dirty="0"/>
              <a:t>10 Minutes. Review LRU</a:t>
            </a:r>
          </a:p>
          <a:p>
            <a:r>
              <a:rPr lang="en-US" dirty="0"/>
              <a:t>15 Minutes. Slides 1-12.</a:t>
            </a:r>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1</a:t>
            </a:fld>
            <a:endParaRPr lang="en-US"/>
          </a:p>
        </p:txBody>
      </p:sp>
    </p:spTree>
    <p:extLst>
      <p:ext uri="{BB962C8B-B14F-4D97-AF65-F5344CB8AC3E}">
        <p14:creationId xmlns:p14="http://schemas.microsoft.com/office/powerpoint/2010/main" val="1711865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Key design elements. In each case, the key issue is one of performance: We would like to</a:t>
            </a:r>
          </a:p>
          <a:p>
            <a:r>
              <a:rPr lang="en-US" sz="1200" kern="1200" baseline="0" dirty="0">
                <a:solidFill>
                  <a:schemeClr val="tx1"/>
                </a:solidFill>
                <a:latin typeface="+mn-lt"/>
                <a:ea typeface="+mn-ea"/>
                <a:cs typeface="+mn-cs"/>
              </a:rPr>
              <a:t>minimize the rate at which page faults occur, because page faults cause considerable</a:t>
            </a:r>
          </a:p>
          <a:p>
            <a:r>
              <a:rPr lang="en-US" sz="1200" kern="1200" baseline="0" dirty="0">
                <a:solidFill>
                  <a:schemeClr val="tx1"/>
                </a:solidFill>
                <a:latin typeface="+mn-lt"/>
                <a:ea typeface="+mn-ea"/>
                <a:cs typeface="+mn-cs"/>
              </a:rPr>
              <a:t>software overhead. At a minimum, the overhead includes deciding which resident</a:t>
            </a:r>
          </a:p>
          <a:p>
            <a:r>
              <a:rPr lang="en-US" sz="1200" kern="1200" baseline="0" dirty="0">
                <a:solidFill>
                  <a:schemeClr val="tx1"/>
                </a:solidFill>
                <a:latin typeface="+mn-lt"/>
                <a:ea typeface="+mn-ea"/>
                <a:cs typeface="+mn-cs"/>
              </a:rPr>
              <a:t>page or pages to replace, and the I/O of exchanging pages. Also, the operating system</a:t>
            </a:r>
          </a:p>
          <a:p>
            <a:r>
              <a:rPr lang="en-US" sz="1200" kern="1200" baseline="0" dirty="0">
                <a:solidFill>
                  <a:schemeClr val="tx1"/>
                </a:solidFill>
                <a:latin typeface="+mn-lt"/>
                <a:ea typeface="+mn-ea"/>
                <a:cs typeface="+mn-cs"/>
              </a:rPr>
              <a:t>must schedule another process to run during the page I/O, causing a process</a:t>
            </a:r>
          </a:p>
          <a:p>
            <a:r>
              <a:rPr lang="en-US" sz="1200" kern="1200" baseline="0" dirty="0">
                <a:solidFill>
                  <a:schemeClr val="tx1"/>
                </a:solidFill>
                <a:latin typeface="+mn-lt"/>
                <a:ea typeface="+mn-ea"/>
                <a:cs typeface="+mn-cs"/>
              </a:rPr>
              <a:t>switch. Accordingly, we would like to arrange matters so that, during the time that</a:t>
            </a:r>
          </a:p>
          <a:p>
            <a:r>
              <a:rPr lang="en-US" sz="1200" kern="1200" baseline="0" dirty="0">
                <a:solidFill>
                  <a:schemeClr val="tx1"/>
                </a:solidFill>
                <a:latin typeface="+mn-lt"/>
                <a:ea typeface="+mn-ea"/>
                <a:cs typeface="+mn-cs"/>
              </a:rPr>
              <a:t>a process is executing, the probability of referencing a word on a missing page is</a:t>
            </a:r>
          </a:p>
          <a:p>
            <a:r>
              <a:rPr lang="en-US" sz="1200" kern="1200" baseline="0" dirty="0">
                <a:solidFill>
                  <a:schemeClr val="tx1"/>
                </a:solidFill>
                <a:latin typeface="+mn-lt"/>
                <a:ea typeface="+mn-ea"/>
                <a:cs typeface="+mn-cs"/>
              </a:rPr>
              <a:t>minimized. In all of the areas referred to in Table 8.4 , there is no definitive policy</a:t>
            </a:r>
          </a:p>
          <a:p>
            <a:r>
              <a:rPr lang="en-US" sz="1200" kern="1200" baseline="0" dirty="0">
                <a:solidFill>
                  <a:schemeClr val="tx1"/>
                </a:solidFill>
                <a:latin typeface="+mn-lt"/>
                <a:ea typeface="+mn-ea"/>
                <a:cs typeface="+mn-cs"/>
              </a:rPr>
              <a:t>that works best.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As we shall see, the task of memory management in a paging environment</a:t>
            </a:r>
          </a:p>
          <a:p>
            <a:r>
              <a:rPr lang="en-US" sz="1200" kern="1200" baseline="0" dirty="0">
                <a:solidFill>
                  <a:schemeClr val="tx1"/>
                </a:solidFill>
                <a:latin typeface="+mn-lt"/>
                <a:ea typeface="+mn-ea"/>
                <a:cs typeface="+mn-cs"/>
              </a:rPr>
              <a:t>is fiendishly complex. Furthermore, the performance of any particular set</a:t>
            </a:r>
          </a:p>
          <a:p>
            <a:r>
              <a:rPr lang="en-US" sz="1200" kern="1200" baseline="0" dirty="0">
                <a:solidFill>
                  <a:schemeClr val="tx1"/>
                </a:solidFill>
                <a:latin typeface="+mn-lt"/>
                <a:ea typeface="+mn-ea"/>
                <a:cs typeface="+mn-cs"/>
              </a:rPr>
              <a:t>of policies depends on main memory size, the relative speed of main and secondary</a:t>
            </a:r>
          </a:p>
          <a:p>
            <a:r>
              <a:rPr lang="en-US" sz="1200" kern="1200" baseline="0" dirty="0">
                <a:solidFill>
                  <a:schemeClr val="tx1"/>
                </a:solidFill>
                <a:latin typeface="+mn-lt"/>
                <a:ea typeface="+mn-ea"/>
                <a:cs typeface="+mn-cs"/>
              </a:rPr>
              <a:t>memory, the size and number of processes competing for resources, and the execution</a:t>
            </a:r>
          </a:p>
          <a:p>
            <a:r>
              <a:rPr lang="en-US" sz="1200" kern="1200" baseline="0" dirty="0">
                <a:solidFill>
                  <a:schemeClr val="tx1"/>
                </a:solidFill>
                <a:latin typeface="+mn-lt"/>
                <a:ea typeface="+mn-ea"/>
                <a:cs typeface="+mn-cs"/>
              </a:rPr>
              <a:t>behavior of individual programs. This latter characteristic depends on the nature</a:t>
            </a:r>
          </a:p>
          <a:p>
            <a:r>
              <a:rPr lang="en-US" sz="1200" kern="1200" baseline="0" dirty="0">
                <a:solidFill>
                  <a:schemeClr val="tx1"/>
                </a:solidFill>
                <a:latin typeface="+mn-lt"/>
                <a:ea typeface="+mn-ea"/>
                <a:cs typeface="+mn-cs"/>
              </a:rPr>
              <a:t>of the application, the programming language and compiler employed, the style of</a:t>
            </a:r>
          </a:p>
          <a:p>
            <a:r>
              <a:rPr lang="en-US" sz="1200" kern="1200" baseline="0" dirty="0">
                <a:solidFill>
                  <a:schemeClr val="tx1"/>
                </a:solidFill>
                <a:latin typeface="+mn-lt"/>
                <a:ea typeface="+mn-ea"/>
                <a:cs typeface="+mn-cs"/>
              </a:rPr>
              <a:t>the programmer who wrote it, and, for an interactive program, the dynamic behavior</a:t>
            </a:r>
          </a:p>
          <a:p>
            <a:r>
              <a:rPr lang="en-US" sz="1200" kern="1200" baseline="0" dirty="0">
                <a:solidFill>
                  <a:schemeClr val="tx1"/>
                </a:solidFill>
                <a:latin typeface="+mn-lt"/>
                <a:ea typeface="+mn-ea"/>
                <a:cs typeface="+mn-cs"/>
              </a:rPr>
              <a:t>of the user. Thus, the reader must expect no final answers here or anywhere. For</a:t>
            </a:r>
          </a:p>
          <a:p>
            <a:r>
              <a:rPr lang="en-US" sz="1200" kern="1200" baseline="0" dirty="0">
                <a:solidFill>
                  <a:schemeClr val="tx1"/>
                </a:solidFill>
                <a:latin typeface="+mn-lt"/>
                <a:ea typeface="+mn-ea"/>
                <a:cs typeface="+mn-cs"/>
              </a:rPr>
              <a:t>smaller systems, the operating system designer should attempt to choose a set of policies</a:t>
            </a:r>
          </a:p>
          <a:p>
            <a:r>
              <a:rPr lang="en-US" sz="1200" kern="1200" baseline="0" dirty="0">
                <a:solidFill>
                  <a:schemeClr val="tx1"/>
                </a:solidFill>
                <a:latin typeface="+mn-lt"/>
                <a:ea typeface="+mn-ea"/>
                <a:cs typeface="+mn-cs"/>
              </a:rPr>
              <a:t>that seems “good” over a wide range of conditions, based on the current state of</a:t>
            </a:r>
          </a:p>
          <a:p>
            <a:r>
              <a:rPr lang="en-US" sz="1200" kern="1200" baseline="0" dirty="0">
                <a:solidFill>
                  <a:schemeClr val="tx1"/>
                </a:solidFill>
                <a:latin typeface="+mn-lt"/>
                <a:ea typeface="+mn-ea"/>
                <a:cs typeface="+mn-cs"/>
              </a:rPr>
              <a:t>knowledge. For larger systems, particularly mainframes, the operating system should</a:t>
            </a:r>
          </a:p>
          <a:p>
            <a:r>
              <a:rPr lang="en-US" sz="1200" kern="1200" baseline="0" dirty="0">
                <a:solidFill>
                  <a:schemeClr val="tx1"/>
                </a:solidFill>
                <a:latin typeface="+mn-lt"/>
                <a:ea typeface="+mn-ea"/>
                <a:cs typeface="+mn-cs"/>
              </a:rPr>
              <a:t>be equipped with monitoring and control tools that allow the site manager to tune</a:t>
            </a:r>
          </a:p>
          <a:p>
            <a:r>
              <a:rPr lang="en-US" sz="1200" kern="1200" baseline="0" dirty="0">
                <a:solidFill>
                  <a:schemeClr val="tx1"/>
                </a:solidFill>
                <a:latin typeface="+mn-lt"/>
                <a:ea typeface="+mn-ea"/>
                <a:cs typeface="+mn-cs"/>
              </a:rPr>
              <a:t>the operating system to get “good” results based on site conditions.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a:t>
            </a:fld>
            <a:endParaRPr lang="en-US" dirty="0"/>
          </a:p>
        </p:txBody>
      </p:sp>
    </p:spTree>
    <p:extLst>
      <p:ext uri="{BB962C8B-B14F-4D97-AF65-F5344CB8AC3E}">
        <p14:creationId xmlns:p14="http://schemas.microsoft.com/office/powerpoint/2010/main" val="1484168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fetch policy determines when a page should be brought into main memory. The</a:t>
            </a:r>
          </a:p>
          <a:p>
            <a:r>
              <a:rPr lang="en-US" sz="1200" kern="1200" baseline="0" dirty="0">
                <a:solidFill>
                  <a:schemeClr val="tx1"/>
                </a:solidFill>
                <a:latin typeface="+mn-lt"/>
                <a:ea typeface="+mn-ea"/>
                <a:cs typeface="+mn-cs"/>
              </a:rPr>
              <a:t>two common alternatives are demand paging and </a:t>
            </a:r>
            <a:r>
              <a:rPr lang="en-US" sz="1200" kern="1200" baseline="0" dirty="0" err="1">
                <a:solidFill>
                  <a:schemeClr val="tx1"/>
                </a:solidFill>
                <a:latin typeface="+mn-lt"/>
                <a:ea typeface="+mn-ea"/>
                <a:cs typeface="+mn-cs"/>
              </a:rPr>
              <a:t>prepaging</a:t>
            </a:r>
            <a:r>
              <a:rPr lang="en-US" sz="1200"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dirty="0"/>
          </a:p>
        </p:txBody>
      </p:sp>
    </p:spTree>
    <p:extLst>
      <p:ext uri="{BB962C8B-B14F-4D97-AF65-F5344CB8AC3E}">
        <p14:creationId xmlns:p14="http://schemas.microsoft.com/office/powerpoint/2010/main" val="312328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Many page faults.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With </a:t>
            </a:r>
            <a:r>
              <a:rPr lang="en-US" sz="1200" b="1" kern="1200" baseline="0" dirty="0">
                <a:solidFill>
                  <a:schemeClr val="tx1"/>
                </a:solidFill>
                <a:latin typeface="+mn-lt"/>
                <a:ea typeface="+mn-ea"/>
                <a:cs typeface="+mn-cs"/>
              </a:rPr>
              <a:t>demand paging ,</a:t>
            </a:r>
          </a:p>
          <a:p>
            <a:r>
              <a:rPr lang="en-US" sz="1200" kern="1200" baseline="0" dirty="0">
                <a:solidFill>
                  <a:schemeClr val="tx1"/>
                </a:solidFill>
                <a:latin typeface="+mn-lt"/>
                <a:ea typeface="+mn-ea"/>
                <a:cs typeface="+mn-cs"/>
              </a:rPr>
              <a:t>a page is brought into main memory only when a reference is made to a location on</a:t>
            </a:r>
          </a:p>
          <a:p>
            <a:r>
              <a:rPr lang="en-US" sz="1200" kern="1200" baseline="0" dirty="0">
                <a:solidFill>
                  <a:schemeClr val="tx1"/>
                </a:solidFill>
                <a:latin typeface="+mn-lt"/>
                <a:ea typeface="+mn-ea"/>
                <a:cs typeface="+mn-cs"/>
              </a:rPr>
              <a:t>that page. If the other elements of memory management policy are good, the following</a:t>
            </a:r>
          </a:p>
          <a:p>
            <a:r>
              <a:rPr lang="en-US" sz="1200" kern="1200" baseline="0" dirty="0">
                <a:solidFill>
                  <a:schemeClr val="tx1"/>
                </a:solidFill>
                <a:latin typeface="+mn-lt"/>
                <a:ea typeface="+mn-ea"/>
                <a:cs typeface="+mn-cs"/>
              </a:rPr>
              <a:t>should happen. When a process is first started, there will be a flurry of page</a:t>
            </a:r>
          </a:p>
          <a:p>
            <a:r>
              <a:rPr lang="en-US" sz="1200" kern="1200" baseline="0" dirty="0">
                <a:solidFill>
                  <a:schemeClr val="tx1"/>
                </a:solidFill>
                <a:latin typeface="+mn-lt"/>
                <a:ea typeface="+mn-ea"/>
                <a:cs typeface="+mn-cs"/>
              </a:rPr>
              <a:t>faults. As more and more pages are brought in, the principle of locality suggests that</a:t>
            </a:r>
          </a:p>
          <a:p>
            <a:r>
              <a:rPr lang="en-US" sz="1200" kern="1200" baseline="0" dirty="0">
                <a:solidFill>
                  <a:schemeClr val="tx1"/>
                </a:solidFill>
                <a:latin typeface="+mn-lt"/>
                <a:ea typeface="+mn-ea"/>
                <a:cs typeface="+mn-cs"/>
              </a:rPr>
              <a:t>most future references will be to pages that have recently been brought in. Thus,</a:t>
            </a:r>
          </a:p>
          <a:p>
            <a:r>
              <a:rPr lang="en-US" sz="1200" kern="1200" baseline="0" dirty="0">
                <a:solidFill>
                  <a:schemeClr val="tx1"/>
                </a:solidFill>
                <a:latin typeface="+mn-lt"/>
                <a:ea typeface="+mn-ea"/>
                <a:cs typeface="+mn-cs"/>
              </a:rPr>
              <a:t>after a time, matters should settle down and the number of page faults should drop</a:t>
            </a:r>
          </a:p>
          <a:p>
            <a:r>
              <a:rPr lang="en-US" sz="1200" kern="1200" baseline="0" dirty="0">
                <a:solidFill>
                  <a:schemeClr val="tx1"/>
                </a:solidFill>
                <a:latin typeface="+mn-lt"/>
                <a:ea typeface="+mn-ea"/>
                <a:cs typeface="+mn-cs"/>
              </a:rPr>
              <a:t>to a very low level.</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a:t>
            </a:fld>
            <a:endParaRPr lang="en-US" dirty="0"/>
          </a:p>
        </p:txBody>
      </p:sp>
    </p:spTree>
    <p:extLst>
      <p:ext uri="{BB962C8B-B14F-4D97-AF65-F5344CB8AC3E}">
        <p14:creationId xmlns:p14="http://schemas.microsoft.com/office/powerpoint/2010/main" val="63643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With </a:t>
            </a:r>
            <a:r>
              <a:rPr lang="en-US" sz="1200" b="1" kern="1200" baseline="0" dirty="0" err="1">
                <a:solidFill>
                  <a:schemeClr val="tx1"/>
                </a:solidFill>
                <a:latin typeface="+mn-lt"/>
                <a:ea typeface="+mn-ea"/>
                <a:cs typeface="+mn-cs"/>
              </a:rPr>
              <a:t>prepaging</a:t>
            </a:r>
            <a:r>
              <a:rPr lang="en-US" sz="1200" b="1" kern="1200" baseline="0" dirty="0">
                <a:solidFill>
                  <a:schemeClr val="tx1"/>
                </a:solidFill>
                <a:latin typeface="+mn-lt"/>
                <a:ea typeface="+mn-ea"/>
                <a:cs typeface="+mn-cs"/>
              </a:rPr>
              <a:t> , </a:t>
            </a:r>
            <a:r>
              <a:rPr lang="en-US" sz="1200" b="0" kern="1200" baseline="0" dirty="0">
                <a:solidFill>
                  <a:schemeClr val="tx1"/>
                </a:solidFill>
                <a:latin typeface="+mn-lt"/>
                <a:ea typeface="+mn-ea"/>
                <a:cs typeface="+mn-cs"/>
              </a:rPr>
              <a:t>pages other than the one demanded by a page fault are</a:t>
            </a:r>
          </a:p>
          <a:p>
            <a:r>
              <a:rPr lang="en-US" sz="1200" kern="1200" baseline="0" dirty="0">
                <a:solidFill>
                  <a:schemeClr val="tx1"/>
                </a:solidFill>
                <a:latin typeface="+mn-lt"/>
                <a:ea typeface="+mn-ea"/>
                <a:cs typeface="+mn-cs"/>
              </a:rPr>
              <a:t>brought in. </a:t>
            </a:r>
            <a:r>
              <a:rPr lang="en-US" sz="1200" kern="1200" baseline="0" dirty="0" err="1">
                <a:solidFill>
                  <a:schemeClr val="tx1"/>
                </a:solidFill>
                <a:latin typeface="+mn-lt"/>
                <a:ea typeface="+mn-ea"/>
                <a:cs typeface="+mn-cs"/>
              </a:rPr>
              <a:t>Prepaging</a:t>
            </a:r>
            <a:r>
              <a:rPr lang="en-US" sz="1200" kern="1200" baseline="0" dirty="0">
                <a:solidFill>
                  <a:schemeClr val="tx1"/>
                </a:solidFill>
                <a:latin typeface="+mn-lt"/>
                <a:ea typeface="+mn-ea"/>
                <a:cs typeface="+mn-cs"/>
              </a:rPr>
              <a:t> exploits the characteristics of most secondary memory</a:t>
            </a:r>
          </a:p>
          <a:p>
            <a:r>
              <a:rPr lang="en-US" sz="1200" kern="1200" baseline="0" dirty="0">
                <a:solidFill>
                  <a:schemeClr val="tx1"/>
                </a:solidFill>
                <a:latin typeface="+mn-lt"/>
                <a:ea typeface="+mn-ea"/>
                <a:cs typeface="+mn-cs"/>
              </a:rPr>
              <a:t>devices, such as disks, which have seek times and rotational latency. If the pages of</a:t>
            </a:r>
          </a:p>
          <a:p>
            <a:r>
              <a:rPr lang="en-US" sz="1200" kern="1200" baseline="0" dirty="0">
                <a:solidFill>
                  <a:schemeClr val="tx1"/>
                </a:solidFill>
                <a:latin typeface="+mn-lt"/>
                <a:ea typeface="+mn-ea"/>
                <a:cs typeface="+mn-cs"/>
              </a:rPr>
              <a:t>a process are stored contiguously in secondary memory, then it is more efficient to</a:t>
            </a:r>
          </a:p>
          <a:p>
            <a:r>
              <a:rPr lang="en-US" sz="1200" kern="1200" baseline="0" dirty="0">
                <a:solidFill>
                  <a:schemeClr val="tx1"/>
                </a:solidFill>
                <a:latin typeface="+mn-lt"/>
                <a:ea typeface="+mn-ea"/>
                <a:cs typeface="+mn-cs"/>
              </a:rPr>
              <a:t>bring in a number of contiguous pages at one time rather than bringing them in one</a:t>
            </a:r>
          </a:p>
          <a:p>
            <a:r>
              <a:rPr lang="en-US" sz="1200" kern="1200" baseline="0" dirty="0">
                <a:solidFill>
                  <a:schemeClr val="tx1"/>
                </a:solidFill>
                <a:latin typeface="+mn-lt"/>
                <a:ea typeface="+mn-ea"/>
                <a:cs typeface="+mn-cs"/>
              </a:rPr>
              <a:t>at a time over an extended period. Of course, this policy is ineffective if most of the</a:t>
            </a:r>
          </a:p>
          <a:p>
            <a:r>
              <a:rPr lang="en-US" sz="1200" kern="1200" baseline="0" dirty="0">
                <a:solidFill>
                  <a:schemeClr val="tx1"/>
                </a:solidFill>
                <a:latin typeface="+mn-lt"/>
                <a:ea typeface="+mn-ea"/>
                <a:cs typeface="+mn-cs"/>
              </a:rPr>
              <a:t>extra pages that are brought in are not referenced.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a:t>
            </a:r>
            <a:r>
              <a:rPr lang="en-US" sz="1200" kern="1200" baseline="0" dirty="0" err="1">
                <a:solidFill>
                  <a:schemeClr val="tx1"/>
                </a:solidFill>
                <a:latin typeface="+mn-lt"/>
                <a:ea typeface="+mn-ea"/>
                <a:cs typeface="+mn-cs"/>
              </a:rPr>
              <a:t>prepaging</a:t>
            </a:r>
            <a:r>
              <a:rPr lang="en-US" sz="1200" kern="1200" baseline="0" dirty="0">
                <a:solidFill>
                  <a:schemeClr val="tx1"/>
                </a:solidFill>
                <a:latin typeface="+mn-lt"/>
                <a:ea typeface="+mn-ea"/>
                <a:cs typeface="+mn-cs"/>
              </a:rPr>
              <a:t> policy could be employed either when a process first starts up,</a:t>
            </a:r>
          </a:p>
          <a:p>
            <a:r>
              <a:rPr lang="en-US" sz="1200" kern="1200" baseline="0" dirty="0">
                <a:solidFill>
                  <a:schemeClr val="tx1"/>
                </a:solidFill>
                <a:latin typeface="+mn-lt"/>
                <a:ea typeface="+mn-ea"/>
                <a:cs typeface="+mn-cs"/>
              </a:rPr>
              <a:t>in which case the programmer would somehow have to designate desired pages, or</a:t>
            </a:r>
          </a:p>
          <a:p>
            <a:r>
              <a:rPr lang="en-US" sz="1200" kern="1200" baseline="0" dirty="0">
                <a:solidFill>
                  <a:schemeClr val="tx1"/>
                </a:solidFill>
                <a:latin typeface="+mn-lt"/>
                <a:ea typeface="+mn-ea"/>
                <a:cs typeface="+mn-cs"/>
              </a:rPr>
              <a:t>every time a page fault occurs. This latter course would seem preferable because</a:t>
            </a:r>
          </a:p>
          <a:p>
            <a:r>
              <a:rPr lang="en-US" sz="1200" kern="1200" baseline="0" dirty="0">
                <a:solidFill>
                  <a:schemeClr val="tx1"/>
                </a:solidFill>
                <a:latin typeface="+mn-lt"/>
                <a:ea typeface="+mn-ea"/>
                <a:cs typeface="+mn-cs"/>
              </a:rPr>
              <a:t>it is invisible to the programmer. However, the utility of </a:t>
            </a:r>
            <a:r>
              <a:rPr lang="en-US" sz="1200" kern="1200" baseline="0" dirty="0" err="1">
                <a:solidFill>
                  <a:schemeClr val="tx1"/>
                </a:solidFill>
                <a:latin typeface="+mn-lt"/>
                <a:ea typeface="+mn-ea"/>
                <a:cs typeface="+mn-cs"/>
              </a:rPr>
              <a:t>prepaging</a:t>
            </a:r>
            <a:r>
              <a:rPr lang="en-US" sz="1200" kern="1200" baseline="0" dirty="0">
                <a:solidFill>
                  <a:schemeClr val="tx1"/>
                </a:solidFill>
                <a:latin typeface="+mn-lt"/>
                <a:ea typeface="+mn-ea"/>
                <a:cs typeface="+mn-cs"/>
              </a:rPr>
              <a:t> has not been</a:t>
            </a:r>
          </a:p>
          <a:p>
            <a:r>
              <a:rPr lang="en-US" sz="1200" kern="1200" baseline="0" dirty="0">
                <a:solidFill>
                  <a:schemeClr val="tx1"/>
                </a:solidFill>
                <a:latin typeface="+mn-lt"/>
                <a:ea typeface="+mn-ea"/>
                <a:cs typeface="+mn-cs"/>
              </a:rPr>
              <a:t>established [MAEK87].</a:t>
            </a:r>
          </a:p>
          <a:p>
            <a:endParaRPr lang="en-US" sz="1200" kern="1200" baseline="0" dirty="0">
              <a:solidFill>
                <a:schemeClr val="tx1"/>
              </a:solidFill>
              <a:latin typeface="+mn-lt"/>
              <a:ea typeface="+mn-ea"/>
              <a:cs typeface="+mn-cs"/>
            </a:endParaRPr>
          </a:p>
          <a:p>
            <a:r>
              <a:rPr lang="en-US" sz="1200" kern="1200" baseline="0" dirty="0" err="1">
                <a:solidFill>
                  <a:schemeClr val="tx1"/>
                </a:solidFill>
                <a:latin typeface="+mn-lt"/>
                <a:ea typeface="+mn-ea"/>
                <a:cs typeface="+mn-cs"/>
              </a:rPr>
              <a:t>Prepaging</a:t>
            </a:r>
            <a:r>
              <a:rPr lang="en-US" sz="1200" kern="1200" baseline="0" dirty="0">
                <a:solidFill>
                  <a:schemeClr val="tx1"/>
                </a:solidFill>
                <a:latin typeface="+mn-lt"/>
                <a:ea typeface="+mn-ea"/>
                <a:cs typeface="+mn-cs"/>
              </a:rPr>
              <a:t> should not be confused with swapping. When a process is swapped</a:t>
            </a:r>
          </a:p>
          <a:p>
            <a:r>
              <a:rPr lang="en-US" sz="1200" kern="1200" baseline="0" dirty="0">
                <a:solidFill>
                  <a:schemeClr val="tx1"/>
                </a:solidFill>
                <a:latin typeface="+mn-lt"/>
                <a:ea typeface="+mn-ea"/>
                <a:cs typeface="+mn-cs"/>
              </a:rPr>
              <a:t>out of memory and put in a suspended state, all of its resident pages are moved out.</a:t>
            </a:r>
          </a:p>
          <a:p>
            <a:r>
              <a:rPr lang="en-US" sz="1200" kern="1200" baseline="0" dirty="0">
                <a:solidFill>
                  <a:schemeClr val="tx1"/>
                </a:solidFill>
                <a:latin typeface="+mn-lt"/>
                <a:ea typeface="+mn-ea"/>
                <a:cs typeface="+mn-cs"/>
              </a:rPr>
              <a:t>When the process is resumed, all of the pages that were previously in main memory</a:t>
            </a:r>
          </a:p>
          <a:p>
            <a:r>
              <a:rPr lang="en-US" sz="1200" kern="1200" baseline="0" dirty="0">
                <a:solidFill>
                  <a:schemeClr val="tx1"/>
                </a:solidFill>
                <a:latin typeface="+mn-lt"/>
                <a:ea typeface="+mn-ea"/>
                <a:cs typeface="+mn-cs"/>
              </a:rPr>
              <a:t>are returned to main memory.</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a:t>
            </a:fld>
            <a:endParaRPr lang="en-US" dirty="0"/>
          </a:p>
        </p:txBody>
      </p:sp>
    </p:spTree>
    <p:extLst>
      <p:ext uri="{BB962C8B-B14F-4D97-AF65-F5344CB8AC3E}">
        <p14:creationId xmlns:p14="http://schemas.microsoft.com/office/powerpoint/2010/main" val="16530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placement policy determines where in real memory a process piece is to reside.</a:t>
            </a:r>
          </a:p>
          <a:p>
            <a:r>
              <a:rPr lang="en-US" sz="1200" kern="1200" baseline="0" dirty="0">
                <a:solidFill>
                  <a:schemeClr val="tx1"/>
                </a:solidFill>
                <a:latin typeface="+mn-lt"/>
                <a:ea typeface="+mn-ea"/>
                <a:cs typeface="+mn-cs"/>
              </a:rPr>
              <a:t>In a pure segmentation system, the placement policy is an important design issue;</a:t>
            </a:r>
          </a:p>
          <a:p>
            <a:r>
              <a:rPr lang="en-US" sz="1200" kern="1200" baseline="0" dirty="0">
                <a:solidFill>
                  <a:schemeClr val="tx1"/>
                </a:solidFill>
                <a:latin typeface="+mn-lt"/>
                <a:ea typeface="+mn-ea"/>
                <a:cs typeface="+mn-cs"/>
              </a:rPr>
              <a:t>policies such as best-fit, first-fit, and so on, which were discussed in Chapter 7 , are</a:t>
            </a:r>
          </a:p>
          <a:p>
            <a:r>
              <a:rPr lang="en-US" sz="1200" kern="1200" baseline="0" dirty="0">
                <a:solidFill>
                  <a:schemeClr val="tx1"/>
                </a:solidFill>
                <a:latin typeface="+mn-lt"/>
                <a:ea typeface="+mn-ea"/>
                <a:cs typeface="+mn-cs"/>
              </a:rPr>
              <a:t>possible alternatives. However, for a system that uses either pure paging or paging</a:t>
            </a:r>
          </a:p>
          <a:p>
            <a:r>
              <a:rPr lang="en-US" sz="1200" kern="1200" baseline="0" dirty="0">
                <a:solidFill>
                  <a:schemeClr val="tx1"/>
                </a:solidFill>
                <a:latin typeface="+mn-lt"/>
                <a:ea typeface="+mn-ea"/>
                <a:cs typeface="+mn-cs"/>
              </a:rPr>
              <a:t>combined with segmentation, placement is usually irrelevant because the address</a:t>
            </a:r>
          </a:p>
          <a:p>
            <a:r>
              <a:rPr lang="en-US" sz="1200" kern="1200" baseline="0" dirty="0">
                <a:solidFill>
                  <a:schemeClr val="tx1"/>
                </a:solidFill>
                <a:latin typeface="+mn-lt"/>
                <a:ea typeface="+mn-ea"/>
                <a:cs typeface="+mn-cs"/>
              </a:rPr>
              <a:t>translation hardware and the main memory access hardware can perform their</a:t>
            </a:r>
          </a:p>
          <a:p>
            <a:r>
              <a:rPr lang="en-US" sz="1200" kern="1200" baseline="0" dirty="0">
                <a:solidFill>
                  <a:schemeClr val="tx1"/>
                </a:solidFill>
                <a:latin typeface="+mn-lt"/>
                <a:ea typeface="+mn-ea"/>
                <a:cs typeface="+mn-cs"/>
              </a:rPr>
              <a:t>functions for any page-frame combination with equal efficiency.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There is one area in which placement does become a concern, and this is a</a:t>
            </a:r>
          </a:p>
          <a:p>
            <a:r>
              <a:rPr lang="en-US" sz="1200" kern="1200" baseline="0" dirty="0">
                <a:solidFill>
                  <a:schemeClr val="tx1"/>
                </a:solidFill>
                <a:latin typeface="+mn-lt"/>
                <a:ea typeface="+mn-ea"/>
                <a:cs typeface="+mn-cs"/>
              </a:rPr>
              <a:t>subject of research and development. On a so-called </a:t>
            </a:r>
            <a:r>
              <a:rPr lang="en-US" sz="1200" kern="1200" baseline="0" dirty="0" err="1">
                <a:solidFill>
                  <a:schemeClr val="tx1"/>
                </a:solidFill>
                <a:latin typeface="+mn-lt"/>
                <a:ea typeface="+mn-ea"/>
                <a:cs typeface="+mn-cs"/>
              </a:rPr>
              <a:t>nonuniform</a:t>
            </a:r>
            <a:r>
              <a:rPr lang="en-US" sz="1200" kern="1200" baseline="0" dirty="0">
                <a:solidFill>
                  <a:schemeClr val="tx1"/>
                </a:solidFill>
                <a:latin typeface="+mn-lt"/>
                <a:ea typeface="+mn-ea"/>
                <a:cs typeface="+mn-cs"/>
              </a:rPr>
              <a:t> memory access</a:t>
            </a:r>
          </a:p>
          <a:p>
            <a:r>
              <a:rPr lang="en-US" sz="1200" kern="1200" baseline="0" dirty="0">
                <a:solidFill>
                  <a:schemeClr val="tx1"/>
                </a:solidFill>
                <a:latin typeface="+mn-lt"/>
                <a:ea typeface="+mn-ea"/>
                <a:cs typeface="+mn-cs"/>
              </a:rPr>
              <a:t>(NUMA) multiprocessor, the distributed, shared memory of the machine can be</a:t>
            </a:r>
          </a:p>
          <a:p>
            <a:r>
              <a:rPr lang="en-US" sz="1200" kern="1200" baseline="0" dirty="0">
                <a:solidFill>
                  <a:schemeClr val="tx1"/>
                </a:solidFill>
                <a:latin typeface="+mn-lt"/>
                <a:ea typeface="+mn-ea"/>
                <a:cs typeface="+mn-cs"/>
              </a:rPr>
              <a:t>referenced by any processor on the machine, but the time for accessing a particular</a:t>
            </a:r>
          </a:p>
          <a:p>
            <a:r>
              <a:rPr lang="en-US" sz="1200" kern="1200" baseline="0" dirty="0">
                <a:solidFill>
                  <a:schemeClr val="tx1"/>
                </a:solidFill>
                <a:latin typeface="+mn-lt"/>
                <a:ea typeface="+mn-ea"/>
                <a:cs typeface="+mn-cs"/>
              </a:rPr>
              <a:t>physical location varies with the distance between the processor and the memory</a:t>
            </a:r>
          </a:p>
          <a:p>
            <a:r>
              <a:rPr lang="en-US" sz="1200" kern="1200" baseline="0" dirty="0">
                <a:solidFill>
                  <a:schemeClr val="tx1"/>
                </a:solidFill>
                <a:latin typeface="+mn-lt"/>
                <a:ea typeface="+mn-ea"/>
                <a:cs typeface="+mn-cs"/>
              </a:rPr>
              <a:t>module. Thus, performance depends heavily on the extent to which data reside</a:t>
            </a:r>
          </a:p>
          <a:p>
            <a:r>
              <a:rPr lang="en-US" sz="1200" kern="1200" baseline="0" dirty="0">
                <a:solidFill>
                  <a:schemeClr val="tx1"/>
                </a:solidFill>
                <a:latin typeface="+mn-lt"/>
                <a:ea typeface="+mn-ea"/>
                <a:cs typeface="+mn-cs"/>
              </a:rPr>
              <a:t>close to the processors that use them [LARO92, BOLO89, COX89]. For NUMA</a:t>
            </a:r>
          </a:p>
          <a:p>
            <a:r>
              <a:rPr lang="en-US" sz="1200" kern="1200" baseline="0" dirty="0">
                <a:solidFill>
                  <a:schemeClr val="tx1"/>
                </a:solidFill>
                <a:latin typeface="+mn-lt"/>
                <a:ea typeface="+mn-ea"/>
                <a:cs typeface="+mn-cs"/>
              </a:rPr>
              <a:t>systems, an automatic placement strategy is desirable to assign pages to the memory</a:t>
            </a:r>
          </a:p>
          <a:p>
            <a:r>
              <a:rPr lang="en-US" sz="1200" kern="1200" baseline="0" dirty="0">
                <a:solidFill>
                  <a:schemeClr val="tx1"/>
                </a:solidFill>
                <a:latin typeface="+mn-lt"/>
                <a:ea typeface="+mn-ea"/>
                <a:cs typeface="+mn-cs"/>
              </a:rPr>
              <a:t>module that provides the best performance.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15</a:t>
            </a:fld>
            <a:endParaRPr lang="en-US" dirty="0"/>
          </a:p>
        </p:txBody>
      </p:sp>
    </p:spTree>
    <p:extLst>
      <p:ext uri="{BB962C8B-B14F-4D97-AF65-F5344CB8AC3E}">
        <p14:creationId xmlns:p14="http://schemas.microsoft.com/office/powerpoint/2010/main" val="329275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mn-lt"/>
                <a:ea typeface="+mn-ea"/>
                <a:cs typeface="+mn-cs"/>
              </a:rPr>
              <a:t>In most operating system texts, the treatment of memory management includes a</a:t>
            </a:r>
          </a:p>
          <a:p>
            <a:r>
              <a:rPr lang="en-US" sz="1200" kern="1200" baseline="0" dirty="0">
                <a:solidFill>
                  <a:schemeClr val="tx1"/>
                </a:solidFill>
                <a:latin typeface="+mn-lt"/>
                <a:ea typeface="+mn-ea"/>
                <a:cs typeface="+mn-cs"/>
              </a:rPr>
              <a:t>section entitled “replacement policy,” which deals with the selection of a page in</a:t>
            </a:r>
          </a:p>
          <a:p>
            <a:r>
              <a:rPr lang="en-US" sz="1200" kern="1200" baseline="0" dirty="0">
                <a:solidFill>
                  <a:schemeClr val="tx1"/>
                </a:solidFill>
                <a:latin typeface="+mn-lt"/>
                <a:ea typeface="+mn-ea"/>
                <a:cs typeface="+mn-cs"/>
              </a:rPr>
              <a:t>main memory to be replaced when a new page must be brought in. This topic is</a:t>
            </a:r>
          </a:p>
          <a:p>
            <a:r>
              <a:rPr lang="en-US" sz="1200" kern="1200" baseline="0" dirty="0">
                <a:solidFill>
                  <a:schemeClr val="tx1"/>
                </a:solidFill>
                <a:latin typeface="+mn-lt"/>
                <a:ea typeface="+mn-ea"/>
                <a:cs typeface="+mn-cs"/>
              </a:rPr>
              <a:t>sometimes difficult to explain because several interrelated concepts are involved: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How many page frames are to be allocated to each active process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Whether the set of pages to be considered for replacement should be limited</a:t>
            </a:r>
          </a:p>
          <a:p>
            <a:r>
              <a:rPr lang="en-US" sz="1200" kern="1200" baseline="0" dirty="0">
                <a:solidFill>
                  <a:schemeClr val="tx1"/>
                </a:solidFill>
                <a:latin typeface="+mn-lt"/>
                <a:ea typeface="+mn-ea"/>
                <a:cs typeface="+mn-cs"/>
              </a:rPr>
              <a:t>to those of the process that caused the page fault or encompass all the page</a:t>
            </a:r>
          </a:p>
          <a:p>
            <a:r>
              <a:rPr lang="en-US" sz="1200" kern="1200" baseline="0" dirty="0">
                <a:solidFill>
                  <a:schemeClr val="tx1"/>
                </a:solidFill>
                <a:latin typeface="+mn-lt"/>
                <a:ea typeface="+mn-ea"/>
                <a:cs typeface="+mn-cs"/>
              </a:rPr>
              <a:t>frames in main memory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Among the set of pages considered, which particular page should be selected</a:t>
            </a:r>
          </a:p>
          <a:p>
            <a:r>
              <a:rPr lang="en-US" sz="1200" kern="1200" baseline="0" dirty="0">
                <a:solidFill>
                  <a:schemeClr val="tx1"/>
                </a:solidFill>
                <a:latin typeface="+mn-lt"/>
                <a:ea typeface="+mn-ea"/>
                <a:cs typeface="+mn-cs"/>
              </a:rPr>
              <a:t>for replacement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We shall refer to the first two concepts as </a:t>
            </a:r>
            <a:r>
              <a:rPr lang="en-US" sz="1200" i="1" kern="1200" baseline="0" dirty="0">
                <a:solidFill>
                  <a:schemeClr val="tx1"/>
                </a:solidFill>
                <a:latin typeface="+mn-lt"/>
                <a:ea typeface="+mn-ea"/>
                <a:cs typeface="+mn-cs"/>
              </a:rPr>
              <a:t>resident set management , which is dealt</a:t>
            </a:r>
          </a:p>
          <a:p>
            <a:r>
              <a:rPr lang="en-US" sz="1200" kern="1200" baseline="0" dirty="0">
                <a:solidFill>
                  <a:schemeClr val="tx1"/>
                </a:solidFill>
                <a:latin typeface="+mn-lt"/>
                <a:ea typeface="+mn-ea"/>
                <a:cs typeface="+mn-cs"/>
              </a:rPr>
              <a:t>with in the next subsection, and reserve the term </a:t>
            </a:r>
            <a:r>
              <a:rPr lang="en-US" sz="1200" i="1" kern="1200" baseline="0" dirty="0">
                <a:solidFill>
                  <a:schemeClr val="tx1"/>
                </a:solidFill>
                <a:latin typeface="+mn-lt"/>
                <a:ea typeface="+mn-ea"/>
                <a:cs typeface="+mn-cs"/>
              </a:rPr>
              <a:t>replacement policy for the third</a:t>
            </a:r>
          </a:p>
          <a:p>
            <a:r>
              <a:rPr lang="en-US" sz="1200" kern="1200" baseline="0" dirty="0">
                <a:solidFill>
                  <a:schemeClr val="tx1"/>
                </a:solidFill>
                <a:latin typeface="+mn-lt"/>
                <a:ea typeface="+mn-ea"/>
                <a:cs typeface="+mn-cs"/>
              </a:rPr>
              <a:t>concept, which is discussed in this subsection.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area of replacement policy is probably the most studied of any area of</a:t>
            </a:r>
          </a:p>
          <a:p>
            <a:r>
              <a:rPr lang="en-US" sz="1200" kern="1200" baseline="0" dirty="0">
                <a:solidFill>
                  <a:schemeClr val="tx1"/>
                </a:solidFill>
                <a:latin typeface="+mn-lt"/>
                <a:ea typeface="+mn-ea"/>
                <a:cs typeface="+mn-cs"/>
              </a:rPr>
              <a:t>memory management. When all of the frames in main memory are occupied and</a:t>
            </a:r>
          </a:p>
          <a:p>
            <a:r>
              <a:rPr lang="en-US" sz="1200" kern="1200" baseline="0" dirty="0">
                <a:solidFill>
                  <a:schemeClr val="tx1"/>
                </a:solidFill>
                <a:latin typeface="+mn-lt"/>
                <a:ea typeface="+mn-ea"/>
                <a:cs typeface="+mn-cs"/>
              </a:rPr>
              <a:t>it is necessary to bring in a new page to satisfy a page fault, the replacement policy</a:t>
            </a:r>
          </a:p>
          <a:p>
            <a:r>
              <a:rPr lang="en-US" sz="1200" kern="1200" baseline="0" dirty="0">
                <a:solidFill>
                  <a:schemeClr val="tx1"/>
                </a:solidFill>
                <a:latin typeface="+mn-lt"/>
                <a:ea typeface="+mn-ea"/>
                <a:cs typeface="+mn-cs"/>
              </a:rPr>
              <a:t>determines which page currently in memory is to be replaced. All of the policies</a:t>
            </a:r>
          </a:p>
          <a:p>
            <a:r>
              <a:rPr lang="en-US" sz="1200" kern="1200" baseline="0" dirty="0">
                <a:solidFill>
                  <a:schemeClr val="tx1"/>
                </a:solidFill>
                <a:latin typeface="+mn-lt"/>
                <a:ea typeface="+mn-ea"/>
                <a:cs typeface="+mn-cs"/>
              </a:rPr>
              <a:t>have as their objective that the page that is removed should be the page least likely</a:t>
            </a:r>
          </a:p>
          <a:p>
            <a:r>
              <a:rPr lang="en-US" sz="1200" kern="1200" baseline="0" dirty="0">
                <a:solidFill>
                  <a:schemeClr val="tx1"/>
                </a:solidFill>
                <a:latin typeface="+mn-lt"/>
                <a:ea typeface="+mn-ea"/>
                <a:cs typeface="+mn-cs"/>
              </a:rPr>
              <a:t>to be referenced in the near future. Because of the principle of locality, there is</a:t>
            </a:r>
          </a:p>
          <a:p>
            <a:r>
              <a:rPr lang="en-US" sz="1200" kern="1200" baseline="0" dirty="0">
                <a:solidFill>
                  <a:schemeClr val="tx1"/>
                </a:solidFill>
                <a:latin typeface="+mn-lt"/>
                <a:ea typeface="+mn-ea"/>
                <a:cs typeface="+mn-cs"/>
              </a:rPr>
              <a:t>often a high correlation between recent referencing history and near-future referencing</a:t>
            </a:r>
          </a:p>
          <a:p>
            <a:r>
              <a:rPr lang="en-US" sz="1200" kern="1200" baseline="0" dirty="0">
                <a:solidFill>
                  <a:schemeClr val="tx1"/>
                </a:solidFill>
                <a:latin typeface="+mn-lt"/>
                <a:ea typeface="+mn-ea"/>
                <a:cs typeface="+mn-cs"/>
              </a:rPr>
              <a:t>patterns. Thus, most policies try to predict future behavior on the basis of</a:t>
            </a:r>
          </a:p>
          <a:p>
            <a:r>
              <a:rPr lang="en-US" sz="1200" kern="1200" baseline="0" dirty="0">
                <a:solidFill>
                  <a:schemeClr val="tx1"/>
                </a:solidFill>
                <a:latin typeface="+mn-lt"/>
                <a:ea typeface="+mn-ea"/>
                <a:cs typeface="+mn-cs"/>
              </a:rPr>
              <a:t>past behavior. One trade-off that must be considered is that the more elaborate and</a:t>
            </a:r>
          </a:p>
          <a:p>
            <a:r>
              <a:rPr lang="en-US" sz="1200" kern="1200" baseline="0" dirty="0">
                <a:solidFill>
                  <a:schemeClr val="tx1"/>
                </a:solidFill>
                <a:latin typeface="+mn-lt"/>
                <a:ea typeface="+mn-ea"/>
                <a:cs typeface="+mn-cs"/>
              </a:rPr>
              <a:t>sophisticated the replacement policy, the greater will be the hardware and software</a:t>
            </a:r>
          </a:p>
          <a:p>
            <a:r>
              <a:rPr lang="en-US" sz="1200" kern="1200" baseline="0" dirty="0">
                <a:solidFill>
                  <a:schemeClr val="tx1"/>
                </a:solidFill>
                <a:latin typeface="+mn-lt"/>
                <a:ea typeface="+mn-ea"/>
                <a:cs typeface="+mn-cs"/>
              </a:rPr>
              <a:t>overhead to implement it.</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16</a:t>
            </a:fld>
            <a:endParaRPr lang="en-US" dirty="0"/>
          </a:p>
        </p:txBody>
      </p:sp>
    </p:spTree>
    <p:extLst>
      <p:ext uri="{BB962C8B-B14F-4D97-AF65-F5344CB8AC3E}">
        <p14:creationId xmlns:p14="http://schemas.microsoft.com/office/powerpoint/2010/main" val="3582911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b="0" i="0" kern="1200" baseline="0" dirty="0">
                <a:solidFill>
                  <a:schemeClr val="tx1"/>
                </a:solidFill>
                <a:latin typeface="+mn-lt"/>
                <a:ea typeface="+mn-ea"/>
                <a:cs typeface="+mn-cs"/>
              </a:rPr>
              <a:t>One restriction on replacement policy needs to be mentioned</a:t>
            </a:r>
          </a:p>
          <a:p>
            <a:r>
              <a:rPr lang="en-US" sz="1200" kern="1200" baseline="0" dirty="0">
                <a:solidFill>
                  <a:schemeClr val="tx1"/>
                </a:solidFill>
                <a:latin typeface="+mn-lt"/>
                <a:ea typeface="+mn-ea"/>
                <a:cs typeface="+mn-cs"/>
              </a:rPr>
              <a:t>before looking at various algorithms: Some of the frames in main memory may be</a:t>
            </a:r>
          </a:p>
          <a:p>
            <a:r>
              <a:rPr lang="en-US" sz="1200" kern="1200" baseline="0" dirty="0">
                <a:solidFill>
                  <a:schemeClr val="tx1"/>
                </a:solidFill>
                <a:latin typeface="+mn-lt"/>
                <a:ea typeface="+mn-ea"/>
                <a:cs typeface="+mn-cs"/>
              </a:rPr>
              <a:t>locked. When a frame is locked, the page currently stored in that frame may not be</a:t>
            </a:r>
          </a:p>
          <a:p>
            <a:r>
              <a:rPr lang="en-US" sz="1200" kern="1200" baseline="0" dirty="0">
                <a:solidFill>
                  <a:schemeClr val="tx1"/>
                </a:solidFill>
                <a:latin typeface="+mn-lt"/>
                <a:ea typeface="+mn-ea"/>
                <a:cs typeface="+mn-cs"/>
              </a:rPr>
              <a:t>replaced. Much of the kernel of the OS, as well as key control structures, are held in</a:t>
            </a:r>
          </a:p>
          <a:p>
            <a:r>
              <a:rPr lang="en-US" sz="1200" kern="1200" baseline="0" dirty="0">
                <a:solidFill>
                  <a:schemeClr val="tx1"/>
                </a:solidFill>
                <a:latin typeface="+mn-lt"/>
                <a:ea typeface="+mn-ea"/>
                <a:cs typeface="+mn-cs"/>
              </a:rPr>
              <a:t>locked frames. In addition, I/O buffers and other time-critical areas may be locked</a:t>
            </a:r>
          </a:p>
          <a:p>
            <a:r>
              <a:rPr lang="en-US" sz="1200" kern="1200" baseline="0" dirty="0">
                <a:solidFill>
                  <a:schemeClr val="tx1"/>
                </a:solidFill>
                <a:latin typeface="+mn-lt"/>
                <a:ea typeface="+mn-ea"/>
                <a:cs typeface="+mn-cs"/>
              </a:rPr>
              <a:t>into main memory frames. Locking is achieved by associating a lock bit with each</a:t>
            </a:r>
          </a:p>
          <a:p>
            <a:r>
              <a:rPr lang="en-US" sz="1200" kern="1200" baseline="0" dirty="0">
                <a:solidFill>
                  <a:schemeClr val="tx1"/>
                </a:solidFill>
                <a:latin typeface="+mn-lt"/>
                <a:ea typeface="+mn-ea"/>
                <a:cs typeface="+mn-cs"/>
              </a:rPr>
              <a:t>frame. This bit may be kept in a frame table as well as being included in the current</a:t>
            </a:r>
          </a:p>
          <a:p>
            <a:r>
              <a:rPr lang="en-US" sz="1200" kern="1200" baseline="0" dirty="0">
                <a:solidFill>
                  <a:schemeClr val="tx1"/>
                </a:solidFill>
                <a:latin typeface="+mn-lt"/>
                <a:ea typeface="+mn-ea"/>
                <a:cs typeface="+mn-cs"/>
              </a:rPr>
              <a:t>page table.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Tree>
    <p:extLst>
      <p:ext uri="{BB962C8B-B14F-4D97-AF65-F5344CB8AC3E}">
        <p14:creationId xmlns:p14="http://schemas.microsoft.com/office/powerpoint/2010/main" val="99786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b="0" i="0" kern="1200" baseline="0" dirty="0">
                <a:solidFill>
                  <a:schemeClr val="tx1"/>
                </a:solidFill>
                <a:latin typeface="+mn-lt"/>
                <a:ea typeface="+mn-ea"/>
                <a:cs typeface="+mn-cs"/>
              </a:rPr>
              <a:t>Regardless of the resident set management strategy (discussed</a:t>
            </a:r>
          </a:p>
          <a:p>
            <a:r>
              <a:rPr lang="en-US" sz="1200" kern="1200" baseline="0" dirty="0">
                <a:solidFill>
                  <a:schemeClr val="tx1"/>
                </a:solidFill>
                <a:latin typeface="+mn-lt"/>
                <a:ea typeface="+mn-ea"/>
                <a:cs typeface="+mn-cs"/>
              </a:rPr>
              <a:t>in the next subsection), there are certain basic algorithms that are used for the</a:t>
            </a:r>
          </a:p>
          <a:p>
            <a:r>
              <a:rPr lang="en-US" sz="1200" kern="1200" baseline="0" dirty="0">
                <a:solidFill>
                  <a:schemeClr val="tx1"/>
                </a:solidFill>
                <a:latin typeface="+mn-lt"/>
                <a:ea typeface="+mn-ea"/>
                <a:cs typeface="+mn-cs"/>
              </a:rPr>
              <a:t>selection of a page to replace. Replacement algorithms that have been discussed in</a:t>
            </a:r>
          </a:p>
          <a:p>
            <a:r>
              <a:rPr lang="en-US" sz="1200" kern="1200" baseline="0" dirty="0">
                <a:solidFill>
                  <a:schemeClr val="tx1"/>
                </a:solidFill>
                <a:latin typeface="+mn-lt"/>
                <a:ea typeface="+mn-ea"/>
                <a:cs typeface="+mn-cs"/>
              </a:rPr>
              <a:t>the literature include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Optimal</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Least recently used (LRU)</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First-in-first-out (FIFO)</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Clock</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18</a:t>
            </a:fld>
            <a:endParaRPr lang="en-US" dirty="0"/>
          </a:p>
        </p:txBody>
      </p:sp>
    </p:spTree>
    <p:extLst>
      <p:ext uri="{BB962C8B-B14F-4D97-AF65-F5344CB8AC3E}">
        <p14:creationId xmlns:p14="http://schemas.microsoft.com/office/powerpoint/2010/main" val="425980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a:t>
            </a:r>
            <a:r>
              <a:rPr lang="en-US" sz="1200" b="1" kern="1200" baseline="0" dirty="0">
                <a:solidFill>
                  <a:schemeClr val="tx1"/>
                </a:solidFill>
                <a:latin typeface="+mn-lt"/>
                <a:ea typeface="+mn-ea"/>
                <a:cs typeface="+mn-cs"/>
              </a:rPr>
              <a:t>least recently used (LRU) policy replaces the page in memory that has</a:t>
            </a:r>
          </a:p>
          <a:p>
            <a:r>
              <a:rPr lang="en-US" sz="1200" kern="1200" baseline="0" dirty="0">
                <a:solidFill>
                  <a:schemeClr val="tx1"/>
                </a:solidFill>
                <a:latin typeface="+mn-lt"/>
                <a:ea typeface="+mn-ea"/>
                <a:cs typeface="+mn-cs"/>
              </a:rPr>
              <a:t>not been referenced for the longest time. By the principle of locality, this should</a:t>
            </a:r>
          </a:p>
          <a:p>
            <a:r>
              <a:rPr lang="en-US" sz="1200" kern="1200" baseline="0" dirty="0">
                <a:solidFill>
                  <a:schemeClr val="tx1"/>
                </a:solidFill>
                <a:latin typeface="+mn-lt"/>
                <a:ea typeface="+mn-ea"/>
                <a:cs typeface="+mn-cs"/>
              </a:rPr>
              <a:t>be the page least likely to be referenced in the near future. And, in fact, the LRU</a:t>
            </a:r>
          </a:p>
          <a:p>
            <a:r>
              <a:rPr lang="en-US" sz="1200" kern="1200" baseline="0" dirty="0">
                <a:solidFill>
                  <a:schemeClr val="tx1"/>
                </a:solidFill>
                <a:latin typeface="+mn-lt"/>
                <a:ea typeface="+mn-ea"/>
                <a:cs typeface="+mn-cs"/>
              </a:rPr>
              <a:t>policy does nearly as well as the optimal policy. The problem with this approach is</a:t>
            </a:r>
          </a:p>
          <a:p>
            <a:r>
              <a:rPr lang="en-US" sz="1200" kern="1200" baseline="0" dirty="0">
                <a:solidFill>
                  <a:schemeClr val="tx1"/>
                </a:solidFill>
                <a:latin typeface="+mn-lt"/>
                <a:ea typeface="+mn-ea"/>
                <a:cs typeface="+mn-cs"/>
              </a:rPr>
              <a:t>the difficulty in implementation. One approach would be to tag each page with the</a:t>
            </a:r>
          </a:p>
          <a:p>
            <a:r>
              <a:rPr lang="en-US" sz="1200" kern="1200" baseline="0" dirty="0">
                <a:solidFill>
                  <a:schemeClr val="tx1"/>
                </a:solidFill>
                <a:latin typeface="+mn-lt"/>
                <a:ea typeface="+mn-ea"/>
                <a:cs typeface="+mn-cs"/>
              </a:rPr>
              <a:t>time of its last reference; this would have to be done at each memory reference,</a:t>
            </a:r>
          </a:p>
          <a:p>
            <a:r>
              <a:rPr lang="en-US" sz="1200" kern="1200" baseline="0" dirty="0">
                <a:solidFill>
                  <a:schemeClr val="tx1"/>
                </a:solidFill>
                <a:latin typeface="+mn-lt"/>
                <a:ea typeface="+mn-ea"/>
                <a:cs typeface="+mn-cs"/>
              </a:rPr>
              <a:t>both instruction and data. Even if the hardware would support such a scheme, the</a:t>
            </a:r>
          </a:p>
          <a:p>
            <a:r>
              <a:rPr lang="en-US" sz="1200" kern="1200" baseline="0" dirty="0">
                <a:solidFill>
                  <a:schemeClr val="tx1"/>
                </a:solidFill>
                <a:latin typeface="+mn-lt"/>
                <a:ea typeface="+mn-ea"/>
                <a:cs typeface="+mn-cs"/>
              </a:rPr>
              <a:t>overhead would be tremendous. Alternatively, one could maintain a stack of page</a:t>
            </a:r>
          </a:p>
          <a:p>
            <a:r>
              <a:rPr lang="en-US" sz="1200" kern="1200" baseline="0" dirty="0">
                <a:solidFill>
                  <a:schemeClr val="tx1"/>
                </a:solidFill>
                <a:latin typeface="+mn-lt"/>
                <a:ea typeface="+mn-ea"/>
                <a:cs typeface="+mn-cs"/>
              </a:rPr>
              <a:t>references, again an expensive prospect.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19</a:t>
            </a:fld>
            <a:endParaRPr lang="en-US" dirty="0"/>
          </a:p>
        </p:txBody>
      </p:sp>
    </p:spTree>
    <p:extLst>
      <p:ext uri="{BB962C8B-B14F-4D97-AF65-F5344CB8AC3E}">
        <p14:creationId xmlns:p14="http://schemas.microsoft.com/office/powerpoint/2010/main" val="587783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Reference: </a:t>
            </a:r>
          </a:p>
          <a:p>
            <a:r>
              <a:rPr lang="en-US" dirty="0"/>
              <a:t>1. http://www.roseindia.net/java/example/java/util/LRUCacheExample.shtml</a:t>
            </a:r>
          </a:p>
          <a:p>
            <a:r>
              <a:rPr lang="en-US" dirty="0"/>
              <a:t>2. http://www.careercup.com/question?id=63645</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20</a:t>
            </a:fld>
            <a:endParaRPr lang="en-US" dirty="0"/>
          </a:p>
        </p:txBody>
      </p:sp>
    </p:spTree>
    <p:extLst>
      <p:ext uri="{BB962C8B-B14F-4D97-AF65-F5344CB8AC3E}">
        <p14:creationId xmlns:p14="http://schemas.microsoft.com/office/powerpoint/2010/main" val="851493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3DB2B12-9717-4205-B63F-3338FD21AEF5}" type="slidenum">
              <a:rPr lang="en-US" smtClean="0"/>
              <a:pPr>
                <a:defRPr/>
              </a:pPr>
              <a:t>3</a:t>
            </a:fld>
            <a:endParaRPr lang="en-US"/>
          </a:p>
        </p:txBody>
      </p:sp>
    </p:spTree>
    <p:extLst>
      <p:ext uri="{BB962C8B-B14F-4D97-AF65-F5344CB8AC3E}">
        <p14:creationId xmlns:p14="http://schemas.microsoft.com/office/powerpoint/2010/main" val="1803916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a:t>
            </a:r>
            <a:r>
              <a:rPr lang="en-US" sz="1200" b="1" kern="1200" baseline="0" dirty="0">
                <a:solidFill>
                  <a:schemeClr val="tx1"/>
                </a:solidFill>
                <a:latin typeface="+mn-lt"/>
                <a:ea typeface="+mn-ea"/>
                <a:cs typeface="+mn-cs"/>
              </a:rPr>
              <a:t>first-in-first-out (FIFO) </a:t>
            </a:r>
            <a:r>
              <a:rPr lang="en-US" sz="1200" b="0" kern="1200" baseline="0" dirty="0">
                <a:solidFill>
                  <a:schemeClr val="tx1"/>
                </a:solidFill>
                <a:latin typeface="+mn-lt"/>
                <a:ea typeface="+mn-ea"/>
                <a:cs typeface="+mn-cs"/>
              </a:rPr>
              <a:t>policy treats the page frames allocated to a process</a:t>
            </a:r>
          </a:p>
          <a:p>
            <a:r>
              <a:rPr lang="en-US" sz="1200" kern="1200" baseline="0" dirty="0">
                <a:solidFill>
                  <a:schemeClr val="tx1"/>
                </a:solidFill>
                <a:latin typeface="+mn-lt"/>
                <a:ea typeface="+mn-ea"/>
                <a:cs typeface="+mn-cs"/>
              </a:rPr>
              <a:t>as a circular buffer, and pages are removed in round-robin style. All that is</a:t>
            </a:r>
          </a:p>
          <a:p>
            <a:r>
              <a:rPr lang="en-US" sz="1200" kern="1200" baseline="0" dirty="0">
                <a:solidFill>
                  <a:schemeClr val="tx1"/>
                </a:solidFill>
                <a:latin typeface="+mn-lt"/>
                <a:ea typeface="+mn-ea"/>
                <a:cs typeface="+mn-cs"/>
              </a:rPr>
              <a:t>required is a pointer that circles through the page frames of the process. This is</a:t>
            </a:r>
          </a:p>
          <a:p>
            <a:r>
              <a:rPr lang="en-US" sz="1200" kern="1200" baseline="0" dirty="0">
                <a:solidFill>
                  <a:schemeClr val="tx1"/>
                </a:solidFill>
                <a:latin typeface="+mn-lt"/>
                <a:ea typeface="+mn-ea"/>
                <a:cs typeface="+mn-cs"/>
              </a:rPr>
              <a:t>therefore one of the simplest page replacement policies to implement. The logic</a:t>
            </a:r>
          </a:p>
          <a:p>
            <a:r>
              <a:rPr lang="en-US" sz="1200" kern="1200" baseline="0" dirty="0">
                <a:solidFill>
                  <a:schemeClr val="tx1"/>
                </a:solidFill>
                <a:latin typeface="+mn-lt"/>
                <a:ea typeface="+mn-ea"/>
                <a:cs typeface="+mn-cs"/>
              </a:rPr>
              <a:t>behind this choice, other than its simplicity, is that one is replacing the page that</a:t>
            </a:r>
          </a:p>
          <a:p>
            <a:r>
              <a:rPr lang="en-US" sz="1200" kern="1200" baseline="0" dirty="0">
                <a:solidFill>
                  <a:schemeClr val="tx1"/>
                </a:solidFill>
                <a:latin typeface="+mn-lt"/>
                <a:ea typeface="+mn-ea"/>
                <a:cs typeface="+mn-cs"/>
              </a:rPr>
              <a:t>has been in memory the longest: A page fetched into memory a long time ago may</a:t>
            </a:r>
          </a:p>
          <a:p>
            <a:r>
              <a:rPr lang="en-US" sz="1200" kern="1200" baseline="0" dirty="0">
                <a:solidFill>
                  <a:schemeClr val="tx1"/>
                </a:solidFill>
                <a:latin typeface="+mn-lt"/>
                <a:ea typeface="+mn-ea"/>
                <a:cs typeface="+mn-cs"/>
              </a:rPr>
              <a:t>have now fallen out of use. This reasoning will often be wrong, because there will</a:t>
            </a:r>
          </a:p>
          <a:p>
            <a:r>
              <a:rPr lang="en-US" sz="1200" kern="1200" baseline="0" dirty="0">
                <a:solidFill>
                  <a:schemeClr val="tx1"/>
                </a:solidFill>
                <a:latin typeface="+mn-lt"/>
                <a:ea typeface="+mn-ea"/>
                <a:cs typeface="+mn-cs"/>
              </a:rPr>
              <a:t>often be regions of program or data that are heavily used throughout the life of a</a:t>
            </a:r>
          </a:p>
          <a:p>
            <a:r>
              <a:rPr lang="en-US" sz="1200" kern="1200" baseline="0" dirty="0">
                <a:solidFill>
                  <a:schemeClr val="tx1"/>
                </a:solidFill>
                <a:latin typeface="+mn-lt"/>
                <a:ea typeface="+mn-ea"/>
                <a:cs typeface="+mn-cs"/>
              </a:rPr>
              <a:t>program. Those pages will be repeatedly paged in and out by the FIFO algorithm.</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21</a:t>
            </a:fld>
            <a:endParaRPr lang="en-US" dirty="0"/>
          </a:p>
        </p:txBody>
      </p:sp>
    </p:spTree>
    <p:extLst>
      <p:ext uri="{BB962C8B-B14F-4D97-AF65-F5344CB8AC3E}">
        <p14:creationId xmlns:p14="http://schemas.microsoft.com/office/powerpoint/2010/main" val="2579654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mn-lt"/>
                <a:ea typeface="+mn-ea"/>
                <a:cs typeface="+mn-cs"/>
              </a:rPr>
              <a:t>The simplest form of clock policy requires the association of an additional</a:t>
            </a:r>
          </a:p>
          <a:p>
            <a:r>
              <a:rPr lang="en-US" sz="1200" kern="1200" baseline="0" dirty="0">
                <a:solidFill>
                  <a:schemeClr val="tx1"/>
                </a:solidFill>
                <a:latin typeface="+mn-lt"/>
                <a:ea typeface="+mn-ea"/>
                <a:cs typeface="+mn-cs"/>
              </a:rPr>
              <a:t>bit with each frame, referred to as the use bit. When a page is first loaded into a</a:t>
            </a:r>
          </a:p>
          <a:p>
            <a:r>
              <a:rPr lang="en-US" sz="1200" kern="1200" baseline="0" dirty="0">
                <a:solidFill>
                  <a:schemeClr val="tx1"/>
                </a:solidFill>
                <a:latin typeface="+mn-lt"/>
                <a:ea typeface="+mn-ea"/>
                <a:cs typeface="+mn-cs"/>
              </a:rPr>
              <a:t>frame in memory, the use bit for that frame is set to 1. Whenever the page is subsequently</a:t>
            </a:r>
          </a:p>
          <a:p>
            <a:r>
              <a:rPr lang="en-US" sz="1200" kern="1200" baseline="0" dirty="0">
                <a:solidFill>
                  <a:schemeClr val="tx1"/>
                </a:solidFill>
                <a:latin typeface="+mn-lt"/>
                <a:ea typeface="+mn-ea"/>
                <a:cs typeface="+mn-cs"/>
              </a:rPr>
              <a:t>referenced (after the reference that generated the page fault), its use bit is</a:t>
            </a:r>
          </a:p>
          <a:p>
            <a:r>
              <a:rPr lang="en-US" sz="1200" kern="1200" baseline="0" dirty="0">
                <a:solidFill>
                  <a:schemeClr val="tx1"/>
                </a:solidFill>
                <a:latin typeface="+mn-lt"/>
                <a:ea typeface="+mn-ea"/>
                <a:cs typeface="+mn-cs"/>
              </a:rPr>
              <a:t>set to 1. For the page replacement algorithm, the set of frames that are candidates</a:t>
            </a:r>
          </a:p>
          <a:p>
            <a:r>
              <a:rPr lang="en-US" sz="1200" kern="1200" baseline="0" dirty="0">
                <a:solidFill>
                  <a:schemeClr val="tx1"/>
                </a:solidFill>
                <a:latin typeface="+mn-lt"/>
                <a:ea typeface="+mn-ea"/>
                <a:cs typeface="+mn-cs"/>
              </a:rPr>
              <a:t>for replacement (this process: local scope; all of main memory: global scope  ) is</a:t>
            </a:r>
          </a:p>
          <a:p>
            <a:r>
              <a:rPr lang="en-US" sz="1200" kern="1200" baseline="0" dirty="0">
                <a:solidFill>
                  <a:schemeClr val="tx1"/>
                </a:solidFill>
                <a:latin typeface="+mn-lt"/>
                <a:ea typeface="+mn-ea"/>
                <a:cs typeface="+mn-cs"/>
              </a:rPr>
              <a:t>considered to be a circular buffer, with which a pointer is associated. When a page</a:t>
            </a:r>
          </a:p>
          <a:p>
            <a:r>
              <a:rPr lang="en-US" sz="1200" kern="1200" baseline="0" dirty="0">
                <a:solidFill>
                  <a:schemeClr val="tx1"/>
                </a:solidFill>
                <a:latin typeface="+mn-lt"/>
                <a:ea typeface="+mn-ea"/>
                <a:cs typeface="+mn-cs"/>
              </a:rPr>
              <a:t>is replaced, the pointer is set to indicate the next frame in the buffer after the one</a:t>
            </a:r>
          </a:p>
          <a:p>
            <a:r>
              <a:rPr lang="en-US" sz="1200" kern="1200" baseline="0" dirty="0">
                <a:solidFill>
                  <a:schemeClr val="tx1"/>
                </a:solidFill>
                <a:latin typeface="+mn-lt"/>
                <a:ea typeface="+mn-ea"/>
                <a:cs typeface="+mn-cs"/>
              </a:rPr>
              <a:t>just updated. When it comes time to replace a page, the operating system scans</a:t>
            </a:r>
          </a:p>
          <a:p>
            <a:r>
              <a:rPr lang="en-US" sz="1200" kern="1200" baseline="0" dirty="0">
                <a:solidFill>
                  <a:schemeClr val="tx1"/>
                </a:solidFill>
                <a:latin typeface="+mn-lt"/>
                <a:ea typeface="+mn-ea"/>
                <a:cs typeface="+mn-cs"/>
              </a:rPr>
              <a:t>the buffer to find a frame with a use bit set to 0. Each time it encounters a frame</a:t>
            </a:r>
          </a:p>
          <a:p>
            <a:r>
              <a:rPr lang="en-US" sz="1200" kern="1200" baseline="0" dirty="0">
                <a:solidFill>
                  <a:schemeClr val="tx1"/>
                </a:solidFill>
                <a:latin typeface="+mn-lt"/>
                <a:ea typeface="+mn-ea"/>
                <a:cs typeface="+mn-cs"/>
              </a:rPr>
              <a:t>with a use bit of 1, it resets that bit to 0 and continues on. If any of the frames in</a:t>
            </a:r>
          </a:p>
          <a:p>
            <a:r>
              <a:rPr lang="en-US" sz="1200" kern="1200" baseline="0" dirty="0">
                <a:solidFill>
                  <a:schemeClr val="tx1"/>
                </a:solidFill>
                <a:latin typeface="+mn-lt"/>
                <a:ea typeface="+mn-ea"/>
                <a:cs typeface="+mn-cs"/>
              </a:rPr>
              <a:t>the buffer have a use bit of 0 at the beginning of this process, the first such frame</a:t>
            </a:r>
          </a:p>
          <a:p>
            <a:r>
              <a:rPr lang="en-US" sz="1200" kern="1200" baseline="0" dirty="0">
                <a:solidFill>
                  <a:schemeClr val="tx1"/>
                </a:solidFill>
                <a:latin typeface="+mn-lt"/>
                <a:ea typeface="+mn-ea"/>
                <a:cs typeface="+mn-cs"/>
              </a:rPr>
              <a:t>encountered is chosen for replacement. If all of the frames have a use bit of 1, then</a:t>
            </a:r>
          </a:p>
          <a:p>
            <a:r>
              <a:rPr lang="en-US" sz="1200" kern="1200" baseline="0" dirty="0">
                <a:solidFill>
                  <a:schemeClr val="tx1"/>
                </a:solidFill>
                <a:latin typeface="+mn-lt"/>
                <a:ea typeface="+mn-ea"/>
                <a:cs typeface="+mn-cs"/>
              </a:rPr>
              <a:t>the pointer will make one complete cycle through the buffer, setting all the use bits</a:t>
            </a:r>
          </a:p>
          <a:p>
            <a:r>
              <a:rPr lang="en-US" sz="1200" kern="1200" baseline="0" dirty="0">
                <a:solidFill>
                  <a:schemeClr val="tx1"/>
                </a:solidFill>
                <a:latin typeface="+mn-lt"/>
                <a:ea typeface="+mn-ea"/>
                <a:cs typeface="+mn-cs"/>
              </a:rPr>
              <a:t>to 0, and stop at its original position, replacing the page in that frame. We can see</a:t>
            </a:r>
          </a:p>
          <a:p>
            <a:r>
              <a:rPr lang="en-US" sz="1200" kern="1200" baseline="0" dirty="0">
                <a:solidFill>
                  <a:schemeClr val="tx1"/>
                </a:solidFill>
                <a:latin typeface="+mn-lt"/>
                <a:ea typeface="+mn-ea"/>
                <a:cs typeface="+mn-cs"/>
              </a:rPr>
              <a:t>that this policy is similar to FIFO, except that, in the clock policy, any frame with</a:t>
            </a:r>
          </a:p>
          <a:p>
            <a:r>
              <a:rPr lang="en-US" sz="1200" kern="1200" baseline="0" dirty="0">
                <a:solidFill>
                  <a:schemeClr val="tx1"/>
                </a:solidFill>
                <a:latin typeface="+mn-lt"/>
                <a:ea typeface="+mn-ea"/>
                <a:cs typeface="+mn-cs"/>
              </a:rPr>
              <a:t>a use bit of 1 is passed over by the algorithm. The policy is referred to as a clock</a:t>
            </a:r>
          </a:p>
          <a:p>
            <a:r>
              <a:rPr lang="en-US" sz="1200" kern="1200" baseline="0" dirty="0">
                <a:solidFill>
                  <a:schemeClr val="tx1"/>
                </a:solidFill>
                <a:latin typeface="+mn-lt"/>
                <a:ea typeface="+mn-ea"/>
                <a:cs typeface="+mn-cs"/>
              </a:rPr>
              <a:t>policy because we can visualize the page frames as laid out in a circle. A number of</a:t>
            </a:r>
          </a:p>
          <a:p>
            <a:r>
              <a:rPr lang="en-US" sz="1200" kern="1200" baseline="0" dirty="0">
                <a:solidFill>
                  <a:schemeClr val="tx1"/>
                </a:solidFill>
                <a:latin typeface="+mn-lt"/>
                <a:ea typeface="+mn-ea"/>
                <a:cs typeface="+mn-cs"/>
              </a:rPr>
              <a:t>operating systems have employed some variation of this simple clock policy (e.g.,</a:t>
            </a:r>
          </a:p>
          <a:p>
            <a:r>
              <a:rPr lang="en-US" sz="1200" kern="1200" baseline="0" dirty="0" err="1">
                <a:solidFill>
                  <a:schemeClr val="tx1"/>
                </a:solidFill>
                <a:latin typeface="+mn-lt"/>
                <a:ea typeface="+mn-ea"/>
                <a:cs typeface="+mn-cs"/>
              </a:rPr>
              <a:t>Multics</a:t>
            </a:r>
            <a:r>
              <a:rPr lang="en-US" sz="1200" kern="1200" baseline="0" dirty="0">
                <a:solidFill>
                  <a:schemeClr val="tx1"/>
                </a:solidFill>
                <a:latin typeface="+mn-lt"/>
                <a:ea typeface="+mn-ea"/>
                <a:cs typeface="+mn-cs"/>
              </a:rPr>
              <a:t> [CORB68]).</a:t>
            </a:r>
          </a:p>
          <a:p>
            <a:endParaRPr lang="en-US" sz="120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Prior to Linux release 2.6.28, the Linux page   Current version 3.17 Oct 17, 2014</a:t>
            </a:r>
          </a:p>
          <a:p>
            <a:r>
              <a:rPr lang="en-US" sz="1200" kern="1200" baseline="0" dirty="0">
                <a:solidFill>
                  <a:schemeClr val="tx1"/>
                </a:solidFill>
                <a:latin typeface="+mn-lt"/>
                <a:ea typeface="+mn-ea"/>
                <a:cs typeface="+mn-cs"/>
              </a:rPr>
              <a:t>replacement algorithm was based on the clock algorithm described in Section 8.2 (see</a:t>
            </a:r>
          </a:p>
          <a:p>
            <a:r>
              <a:rPr lang="en-US" sz="1200" kern="1200" baseline="0" dirty="0">
                <a:solidFill>
                  <a:schemeClr val="tx1"/>
                </a:solidFill>
                <a:latin typeface="+mn-lt"/>
                <a:ea typeface="+mn-ea"/>
                <a:cs typeface="+mn-cs"/>
              </a:rPr>
              <a:t>Figure 8.15). In the simple clock algorithm, a use bit and a modify bit are associated</a:t>
            </a:r>
          </a:p>
          <a:p>
            <a:r>
              <a:rPr lang="en-US" sz="1200" kern="1200" baseline="0" dirty="0">
                <a:solidFill>
                  <a:schemeClr val="tx1"/>
                </a:solidFill>
                <a:latin typeface="+mn-lt"/>
                <a:ea typeface="+mn-ea"/>
                <a:cs typeface="+mn-cs"/>
              </a:rPr>
              <a:t>with each page in main memory. In the Linux scheme, the use bit was replaced with an</a:t>
            </a:r>
          </a:p>
          <a:p>
            <a:r>
              <a:rPr lang="en-US" sz="1200" kern="1200" baseline="0" dirty="0">
                <a:solidFill>
                  <a:schemeClr val="tx1"/>
                </a:solidFill>
                <a:latin typeface="+mn-lt"/>
                <a:ea typeface="+mn-ea"/>
                <a:cs typeface="+mn-cs"/>
              </a:rPr>
              <a:t>8-bit age variable. Each time that a page is accessed, the age variable is incremented.</a:t>
            </a:r>
          </a:p>
          <a:p>
            <a:r>
              <a:rPr lang="en-US" sz="1200" kern="1200" baseline="0" dirty="0">
                <a:solidFill>
                  <a:schemeClr val="tx1"/>
                </a:solidFill>
                <a:latin typeface="+mn-lt"/>
                <a:ea typeface="+mn-ea"/>
                <a:cs typeface="+mn-cs"/>
              </a:rPr>
              <a:t>In the background, Linux periodically sweeps through the global page pool and</a:t>
            </a:r>
          </a:p>
          <a:p>
            <a:r>
              <a:rPr lang="en-US" sz="1200" kern="1200" baseline="0" dirty="0">
                <a:solidFill>
                  <a:schemeClr val="tx1"/>
                </a:solidFill>
                <a:latin typeface="+mn-lt"/>
                <a:ea typeface="+mn-ea"/>
                <a:cs typeface="+mn-cs"/>
              </a:rPr>
              <a:t>decrements the age variable for each page as it rotates through all the pages in main</a:t>
            </a:r>
          </a:p>
          <a:p>
            <a:r>
              <a:rPr lang="en-US" sz="1200" kern="1200" baseline="0" dirty="0">
                <a:solidFill>
                  <a:schemeClr val="tx1"/>
                </a:solidFill>
                <a:latin typeface="+mn-lt"/>
                <a:ea typeface="+mn-ea"/>
                <a:cs typeface="+mn-cs"/>
              </a:rPr>
              <a:t>memory. A page with an age of 0 is an “old” page that has not been referenced in</a:t>
            </a:r>
          </a:p>
          <a:p>
            <a:r>
              <a:rPr lang="en-US" sz="1200" kern="1200" baseline="0" dirty="0">
                <a:solidFill>
                  <a:schemeClr val="tx1"/>
                </a:solidFill>
                <a:latin typeface="+mn-lt"/>
                <a:ea typeface="+mn-ea"/>
                <a:cs typeface="+mn-cs"/>
              </a:rPr>
              <a:t>some time and is the best candidate for replacement. The larger the value of age, the</a:t>
            </a:r>
          </a:p>
          <a:p>
            <a:r>
              <a:rPr lang="en-US" sz="1200" kern="1200" baseline="0" dirty="0">
                <a:solidFill>
                  <a:schemeClr val="tx1"/>
                </a:solidFill>
                <a:latin typeface="+mn-lt"/>
                <a:ea typeface="+mn-ea"/>
                <a:cs typeface="+mn-cs"/>
              </a:rPr>
              <a:t>more frequently a page has been used in recent times and the less eligible it is for</a:t>
            </a:r>
          </a:p>
          <a:p>
            <a:r>
              <a:rPr lang="en-US" sz="1200" kern="1200" baseline="0" dirty="0">
                <a:solidFill>
                  <a:schemeClr val="tx1"/>
                </a:solidFill>
                <a:latin typeface="+mn-lt"/>
                <a:ea typeface="+mn-ea"/>
                <a:cs typeface="+mn-cs"/>
              </a:rPr>
              <a:t>replacement. Thus, the Linux algorithm was a form of least frequently used policy.</a:t>
            </a:r>
            <a:endParaRPr lang="en-NZ" dirty="0"/>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22</a:t>
            </a:fld>
            <a:endParaRPr lang="en-US" dirty="0"/>
          </a:p>
        </p:txBody>
      </p:sp>
    </p:spTree>
    <p:extLst>
      <p:ext uri="{BB962C8B-B14F-4D97-AF65-F5344CB8AC3E}">
        <p14:creationId xmlns:p14="http://schemas.microsoft.com/office/powerpoint/2010/main" val="1649770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ＭＳ Ｐゴシック" charset="0"/>
                <a:cs typeface="ＭＳ Ｐゴシック" charset="0"/>
              </a:rPr>
              <a:t>This is an example of the simple clock policy mechanism. A circular</a:t>
            </a:r>
          </a:p>
          <a:p>
            <a:r>
              <a:rPr lang="en-US" sz="1200" kern="1200" baseline="0" dirty="0">
                <a:solidFill>
                  <a:schemeClr val="tx1"/>
                </a:solidFill>
                <a:latin typeface="+mn-lt"/>
                <a:ea typeface="ＭＳ Ｐゴシック" charset="0"/>
                <a:cs typeface="ＭＳ Ｐゴシック" charset="0"/>
              </a:rPr>
              <a:t>buffer of </a:t>
            </a:r>
            <a:r>
              <a:rPr lang="en-US" sz="1200" i="1" kern="1200" baseline="0" dirty="0">
                <a:solidFill>
                  <a:schemeClr val="tx1"/>
                </a:solidFill>
                <a:latin typeface="+mn-lt"/>
                <a:ea typeface="ＭＳ Ｐゴシック" charset="0"/>
                <a:cs typeface="ＭＳ Ｐゴシック" charset="0"/>
              </a:rPr>
              <a:t>n main memory frames is available for page replacement. Just prior</a:t>
            </a:r>
          </a:p>
          <a:p>
            <a:r>
              <a:rPr lang="en-US" sz="1200" kern="1200" baseline="0" dirty="0">
                <a:solidFill>
                  <a:schemeClr val="tx1"/>
                </a:solidFill>
                <a:latin typeface="+mn-lt"/>
                <a:ea typeface="ＭＳ Ｐゴシック" charset="0"/>
                <a:cs typeface="ＭＳ Ｐゴシック" charset="0"/>
              </a:rPr>
              <a:t>to the replacement of a page from the buffer with incoming page 727 , the next frame</a:t>
            </a:r>
          </a:p>
          <a:p>
            <a:r>
              <a:rPr lang="en-US" sz="1200" kern="1200" baseline="0" dirty="0">
                <a:solidFill>
                  <a:schemeClr val="tx1"/>
                </a:solidFill>
                <a:latin typeface="+mn-lt"/>
                <a:ea typeface="ＭＳ Ｐゴシック" charset="0"/>
                <a:cs typeface="ＭＳ Ｐゴシック" charset="0"/>
              </a:rPr>
              <a:t>pointer points at frame 2, which contains page 45 . The clock policy is now executed.</a:t>
            </a:r>
          </a:p>
          <a:p>
            <a:r>
              <a:rPr lang="en-US" sz="1200" kern="1200" baseline="0" dirty="0">
                <a:solidFill>
                  <a:schemeClr val="tx1"/>
                </a:solidFill>
                <a:latin typeface="+mn-lt"/>
                <a:ea typeface="ＭＳ Ｐゴシック" charset="0"/>
                <a:cs typeface="ＭＳ Ｐゴシック" charset="0"/>
              </a:rPr>
              <a:t>Because the use bit for page 45 in frame 2 is equal to 1, this page is not replaced.</a:t>
            </a:r>
          </a:p>
          <a:p>
            <a:r>
              <a:rPr lang="en-US" sz="1200" kern="1200" baseline="0" dirty="0">
                <a:solidFill>
                  <a:schemeClr val="tx1"/>
                </a:solidFill>
                <a:latin typeface="+mn-lt"/>
                <a:ea typeface="ＭＳ Ｐゴシック" charset="0"/>
                <a:cs typeface="ＭＳ Ｐゴシック" charset="0"/>
              </a:rPr>
              <a:t>Instead, the use bit is set to 0 and the pointer advances. Similarly, page 191 in frame</a:t>
            </a:r>
          </a:p>
          <a:p>
            <a:r>
              <a:rPr lang="en-US" sz="1200" kern="1200" baseline="0" dirty="0">
                <a:solidFill>
                  <a:schemeClr val="tx1"/>
                </a:solidFill>
                <a:latin typeface="+mn-lt"/>
                <a:ea typeface="ＭＳ Ｐゴシック" charset="0"/>
                <a:cs typeface="ＭＳ Ｐゴシック" charset="0"/>
              </a:rPr>
              <a:t>3 is not replaced; its use bit is set to 0 and the pointer advances. In the next frame,</a:t>
            </a:r>
          </a:p>
          <a:p>
            <a:r>
              <a:rPr lang="en-US" sz="1200" kern="1200" baseline="0" dirty="0">
                <a:solidFill>
                  <a:schemeClr val="tx1"/>
                </a:solidFill>
                <a:latin typeface="+mn-lt"/>
                <a:ea typeface="ＭＳ Ｐゴシック" charset="0"/>
                <a:cs typeface="ＭＳ Ｐゴシック" charset="0"/>
              </a:rPr>
              <a:t>frame 4, the use bit is set to 0. Therefore, page 556 is replaced with page 727 . The</a:t>
            </a:r>
          </a:p>
          <a:p>
            <a:r>
              <a:rPr lang="en-US" sz="1200" kern="1200" baseline="0" dirty="0">
                <a:solidFill>
                  <a:schemeClr val="tx1"/>
                </a:solidFill>
                <a:latin typeface="+mn-lt"/>
                <a:ea typeface="ＭＳ Ｐゴシック" charset="0"/>
                <a:cs typeface="ＭＳ Ｐゴシック" charset="0"/>
              </a:rPr>
              <a:t>use bit is set to 1 for this frame and the pointer advances to frame 5, completing the</a:t>
            </a:r>
          </a:p>
          <a:p>
            <a:r>
              <a:rPr lang="en-US" sz="1200" kern="1200" baseline="0" dirty="0">
                <a:solidFill>
                  <a:schemeClr val="tx1"/>
                </a:solidFill>
                <a:latin typeface="+mn-lt"/>
                <a:ea typeface="ＭＳ Ｐゴシック" charset="0"/>
                <a:cs typeface="ＭＳ Ｐゴシック" charset="0"/>
              </a:rPr>
              <a:t>page replacement procedure.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23</a:t>
            </a:fld>
            <a:endParaRPr lang="en-US"/>
          </a:p>
        </p:txBody>
      </p:sp>
    </p:spTree>
    <p:extLst>
      <p:ext uri="{BB962C8B-B14F-4D97-AF65-F5344CB8AC3E}">
        <p14:creationId xmlns:p14="http://schemas.microsoft.com/office/powerpoint/2010/main" val="3650426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ＭＳ Ｐゴシック" charset="0"/>
                <a:cs typeface="ＭＳ Ｐゴシック" charset="0"/>
              </a:rPr>
              <a:t>The </a:t>
            </a:r>
            <a:r>
              <a:rPr lang="en-US" sz="1200" b="1" kern="1200" baseline="0" dirty="0">
                <a:solidFill>
                  <a:schemeClr val="tx1"/>
                </a:solidFill>
                <a:latin typeface="+mn-lt"/>
                <a:ea typeface="ＭＳ Ｐゴシック" charset="0"/>
                <a:cs typeface="ＭＳ Ｐゴシック" charset="0"/>
              </a:rPr>
              <a:t>optimal policy </a:t>
            </a:r>
            <a:r>
              <a:rPr lang="en-US" sz="1200" b="0" kern="1200" baseline="0" dirty="0">
                <a:solidFill>
                  <a:schemeClr val="tx1"/>
                </a:solidFill>
                <a:latin typeface="+mn-lt"/>
                <a:ea typeface="ＭＳ Ｐゴシック" charset="0"/>
                <a:cs typeface="ＭＳ Ｐゴシック" charset="0"/>
              </a:rPr>
              <a:t>selects for replacement that page for which the time to the next</a:t>
            </a:r>
          </a:p>
          <a:p>
            <a:r>
              <a:rPr lang="en-US" sz="1200" kern="1200" baseline="0" dirty="0">
                <a:solidFill>
                  <a:schemeClr val="tx1"/>
                </a:solidFill>
                <a:latin typeface="+mn-lt"/>
                <a:ea typeface="ＭＳ Ｐゴシック" charset="0"/>
                <a:cs typeface="ＭＳ Ｐゴシック" charset="0"/>
              </a:rPr>
              <a:t>reference is the longest. It can be shown that this policy results in the fewest number of</a:t>
            </a:r>
          </a:p>
          <a:p>
            <a:r>
              <a:rPr lang="en-US" sz="1200" kern="1200" baseline="0" dirty="0">
                <a:solidFill>
                  <a:schemeClr val="tx1"/>
                </a:solidFill>
                <a:latin typeface="+mn-lt"/>
                <a:ea typeface="ＭＳ Ｐゴシック" charset="0"/>
                <a:cs typeface="ＭＳ Ｐゴシック" charset="0"/>
              </a:rPr>
              <a:t>page faults [BELA66]. Clearly, this policy is impossible to implement, because it would</a:t>
            </a:r>
          </a:p>
          <a:p>
            <a:r>
              <a:rPr lang="en-US" sz="1200" kern="1200" baseline="0" dirty="0">
                <a:solidFill>
                  <a:schemeClr val="tx1"/>
                </a:solidFill>
                <a:latin typeface="+mn-lt"/>
                <a:ea typeface="ＭＳ Ｐゴシック" charset="0"/>
                <a:cs typeface="ＭＳ Ｐゴシック" charset="0"/>
              </a:rPr>
              <a:t>require the operating system to have perfect knowledge of future events. However, it</a:t>
            </a:r>
          </a:p>
          <a:p>
            <a:r>
              <a:rPr lang="en-US" sz="1200" kern="1200" baseline="0" dirty="0">
                <a:solidFill>
                  <a:schemeClr val="tx1"/>
                </a:solidFill>
                <a:latin typeface="+mn-lt"/>
                <a:ea typeface="ＭＳ Ｐゴシック" charset="0"/>
                <a:cs typeface="ＭＳ Ｐゴシック" charset="0"/>
              </a:rPr>
              <a:t>does serve as a standard against which to judge real-world algorithms.</a:t>
            </a:r>
            <a:endParaRPr lang="en-US" dirty="0"/>
          </a:p>
          <a:p>
            <a:endParaRPr lang="en-US" sz="1200" kern="1200" baseline="0" dirty="0">
              <a:solidFill>
                <a:schemeClr val="tx1"/>
              </a:solidFill>
              <a:latin typeface="+mn-lt"/>
              <a:ea typeface="ＭＳ Ｐゴシック" charset="0"/>
              <a:cs typeface="ＭＳ Ｐゴシック" charset="0"/>
            </a:endParaRPr>
          </a:p>
          <a:p>
            <a:r>
              <a:rPr lang="en-US" sz="1200" kern="1200" baseline="0" dirty="0">
                <a:solidFill>
                  <a:schemeClr val="tx1"/>
                </a:solidFill>
                <a:latin typeface="+mn-lt"/>
                <a:ea typeface="ＭＳ Ｐゴシック" charset="0"/>
                <a:cs typeface="ＭＳ Ｐゴシック" charset="0"/>
              </a:rPr>
              <a:t>Figure 8.14 gives an example of the optimal policy. The example assumes a</a:t>
            </a:r>
          </a:p>
          <a:p>
            <a:r>
              <a:rPr lang="en-US" sz="1200" kern="1200" baseline="0" dirty="0">
                <a:solidFill>
                  <a:schemeClr val="tx1"/>
                </a:solidFill>
                <a:latin typeface="+mn-lt"/>
                <a:ea typeface="ＭＳ Ｐゴシック" charset="0"/>
                <a:cs typeface="ＭＳ Ｐゴシック" charset="0"/>
              </a:rPr>
              <a:t>fixed frame allocation (fixed resident set size) for this process of three frames. The</a:t>
            </a:r>
          </a:p>
          <a:p>
            <a:r>
              <a:rPr lang="en-US" sz="1200" kern="1200" baseline="0" dirty="0">
                <a:solidFill>
                  <a:schemeClr val="tx1"/>
                </a:solidFill>
                <a:latin typeface="+mn-lt"/>
                <a:ea typeface="ＭＳ Ｐゴシック" charset="0"/>
                <a:cs typeface="ＭＳ Ｐゴシック" charset="0"/>
              </a:rPr>
              <a:t>execution of the process requires reference to five distinct pages. The page address</a:t>
            </a:r>
          </a:p>
          <a:p>
            <a:r>
              <a:rPr lang="en-US" sz="1200" kern="1200" baseline="0" dirty="0">
                <a:solidFill>
                  <a:schemeClr val="tx1"/>
                </a:solidFill>
                <a:latin typeface="+mn-lt"/>
                <a:ea typeface="ＭＳ Ｐゴシック" charset="0"/>
                <a:cs typeface="ＭＳ Ｐゴシック" charset="0"/>
              </a:rPr>
              <a:t>stream formed by executing the program is</a:t>
            </a:r>
          </a:p>
          <a:p>
            <a:r>
              <a:rPr lang="en-US" sz="1200" kern="1200" baseline="0" dirty="0">
                <a:solidFill>
                  <a:schemeClr val="tx1"/>
                </a:solidFill>
                <a:latin typeface="+mn-lt"/>
                <a:ea typeface="ＭＳ Ｐゴシック" charset="0"/>
                <a:cs typeface="ＭＳ Ｐゴシック" charset="0"/>
              </a:rPr>
              <a:t>2 3 2 1 5 2 4 5 3 2 5 2</a:t>
            </a:r>
          </a:p>
          <a:p>
            <a:r>
              <a:rPr lang="en-US" sz="1200" kern="1200" baseline="0" dirty="0">
                <a:solidFill>
                  <a:schemeClr val="tx1"/>
                </a:solidFill>
                <a:latin typeface="+mn-lt"/>
                <a:ea typeface="ＭＳ Ｐゴシック" charset="0"/>
                <a:cs typeface="ＭＳ Ｐゴシック" charset="0"/>
              </a:rPr>
              <a:t>which means that the first page referenced is 2, the second page referenced is 3, and</a:t>
            </a:r>
          </a:p>
          <a:p>
            <a:r>
              <a:rPr lang="en-US" sz="1200" kern="1200" baseline="0" dirty="0">
                <a:solidFill>
                  <a:schemeClr val="tx1"/>
                </a:solidFill>
                <a:latin typeface="+mn-lt"/>
                <a:ea typeface="ＭＳ Ｐゴシック" charset="0"/>
                <a:cs typeface="ＭＳ Ｐゴシック" charset="0"/>
              </a:rPr>
              <a:t>so on. The optimal policy produces three page faults after the frame allocation has</a:t>
            </a:r>
          </a:p>
          <a:p>
            <a:r>
              <a:rPr lang="en-US" sz="1200" kern="1200" baseline="0" dirty="0">
                <a:solidFill>
                  <a:schemeClr val="tx1"/>
                </a:solidFill>
                <a:latin typeface="+mn-lt"/>
                <a:ea typeface="ＭＳ Ｐゴシック" charset="0"/>
                <a:cs typeface="ＭＳ Ｐゴシック" charset="0"/>
              </a:rPr>
              <a:t>been filled.</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24</a:t>
            </a:fld>
            <a:endParaRPr lang="en-US"/>
          </a:p>
        </p:txBody>
      </p:sp>
    </p:spTree>
    <p:extLst>
      <p:ext uri="{BB962C8B-B14F-4D97-AF65-F5344CB8AC3E}">
        <p14:creationId xmlns:p14="http://schemas.microsoft.com/office/powerpoint/2010/main" val="3984086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ＭＳ Ｐゴシック" charset="0"/>
                <a:cs typeface="ＭＳ Ｐゴシック" charset="0"/>
              </a:rPr>
              <a:t>This figure shows the results of an experiment reported in [BAER80], which</a:t>
            </a:r>
          </a:p>
          <a:p>
            <a:r>
              <a:rPr lang="en-US" sz="1200" kern="1200" baseline="0" dirty="0">
                <a:solidFill>
                  <a:schemeClr val="tx1"/>
                </a:solidFill>
                <a:latin typeface="+mn-lt"/>
                <a:ea typeface="ＭＳ Ｐゴシック" charset="0"/>
                <a:cs typeface="ＭＳ Ｐゴシック" charset="0"/>
              </a:rPr>
              <a:t>compares the four algorithms that we have been discussing; it is assumed that the</a:t>
            </a:r>
          </a:p>
          <a:p>
            <a:r>
              <a:rPr lang="en-US" sz="1200" kern="1200" baseline="0" dirty="0">
                <a:solidFill>
                  <a:schemeClr val="tx1"/>
                </a:solidFill>
                <a:latin typeface="+mn-lt"/>
                <a:ea typeface="ＭＳ Ｐゴシック" charset="0"/>
                <a:cs typeface="ＭＳ Ｐゴシック" charset="0"/>
              </a:rPr>
              <a:t>number of page frames assigned to a process is fixed. The results are based on the</a:t>
            </a:r>
          </a:p>
          <a:p>
            <a:r>
              <a:rPr lang="en-US" sz="1200" kern="1200" baseline="0" dirty="0">
                <a:solidFill>
                  <a:schemeClr val="tx1"/>
                </a:solidFill>
                <a:latin typeface="+mn-lt"/>
                <a:ea typeface="ＭＳ Ｐゴシック" charset="0"/>
                <a:cs typeface="ＭＳ Ｐゴシック" charset="0"/>
              </a:rPr>
              <a:t>execution of 0.25 x 10</a:t>
            </a:r>
            <a:r>
              <a:rPr lang="en-US" sz="1200" kern="1200" baseline="30000" dirty="0">
                <a:solidFill>
                  <a:schemeClr val="tx1"/>
                </a:solidFill>
                <a:latin typeface="+mn-lt"/>
                <a:ea typeface="ＭＳ Ｐゴシック" charset="0"/>
                <a:cs typeface="ＭＳ Ｐゴシック" charset="0"/>
              </a:rPr>
              <a:t>6</a:t>
            </a:r>
            <a:r>
              <a:rPr lang="en-US" sz="1200" kern="1200" baseline="0" dirty="0">
                <a:solidFill>
                  <a:schemeClr val="tx1"/>
                </a:solidFill>
                <a:latin typeface="+mn-lt"/>
                <a:ea typeface="ＭＳ Ｐゴシック" charset="0"/>
                <a:cs typeface="ＭＳ Ｐゴシック" charset="0"/>
              </a:rPr>
              <a:t> references in a FORTRAN program, using a page size of 256</a:t>
            </a:r>
          </a:p>
          <a:p>
            <a:r>
              <a:rPr lang="en-US" sz="1200" kern="1200" baseline="0" dirty="0">
                <a:solidFill>
                  <a:schemeClr val="tx1"/>
                </a:solidFill>
                <a:latin typeface="+mn-lt"/>
                <a:ea typeface="ＭＳ Ｐゴシック" charset="0"/>
                <a:cs typeface="ＭＳ Ｐゴシック" charset="0"/>
              </a:rPr>
              <a:t>words. Baer ran the experiment with frame allocations of 6, 8, 10, 12, and 14 frames.</a:t>
            </a:r>
          </a:p>
          <a:p>
            <a:r>
              <a:rPr lang="en-US" sz="1200" kern="1200" baseline="0" dirty="0">
                <a:solidFill>
                  <a:schemeClr val="tx1"/>
                </a:solidFill>
                <a:latin typeface="+mn-lt"/>
                <a:ea typeface="ＭＳ Ｐゴシック" charset="0"/>
                <a:cs typeface="ＭＳ Ｐゴシック" charset="0"/>
              </a:rPr>
              <a:t>The differences among the four policies are most striking at small allocations, with</a:t>
            </a:r>
          </a:p>
          <a:p>
            <a:r>
              <a:rPr lang="en-US" sz="1200" kern="1200" baseline="0" dirty="0">
                <a:solidFill>
                  <a:schemeClr val="tx1"/>
                </a:solidFill>
                <a:latin typeface="+mn-lt"/>
                <a:ea typeface="ＭＳ Ｐゴシック" charset="0"/>
                <a:cs typeface="ＭＳ Ｐゴシック" charset="0"/>
              </a:rPr>
              <a:t>FIFO being over a factor of 2 worse than optimal. All four curves have the same shape</a:t>
            </a:r>
          </a:p>
          <a:p>
            <a:r>
              <a:rPr lang="en-US" sz="1200" kern="1200" baseline="0" dirty="0">
                <a:solidFill>
                  <a:schemeClr val="tx1"/>
                </a:solidFill>
                <a:latin typeface="+mn-lt"/>
                <a:ea typeface="ＭＳ Ｐゴシック" charset="0"/>
                <a:cs typeface="ＭＳ Ｐゴシック" charset="0"/>
              </a:rPr>
              <a:t>as the idealized behavior. In order to run efficiently, we would</a:t>
            </a:r>
          </a:p>
          <a:p>
            <a:r>
              <a:rPr lang="en-US" sz="1200" kern="1200" baseline="0" dirty="0">
                <a:solidFill>
                  <a:schemeClr val="tx1"/>
                </a:solidFill>
                <a:latin typeface="+mn-lt"/>
                <a:ea typeface="ＭＳ Ｐゴシック" charset="0"/>
                <a:cs typeface="ＭＳ Ｐゴシック" charset="0"/>
              </a:rPr>
              <a:t>like to be to the right of the knee of the curve (with a small page fault rate) while</a:t>
            </a:r>
          </a:p>
          <a:p>
            <a:r>
              <a:rPr lang="en-US" sz="1200" kern="1200" baseline="0" dirty="0">
                <a:solidFill>
                  <a:schemeClr val="tx1"/>
                </a:solidFill>
                <a:latin typeface="+mn-lt"/>
                <a:ea typeface="ＭＳ Ｐゴシック" charset="0"/>
                <a:cs typeface="ＭＳ Ｐゴシック" charset="0"/>
              </a:rPr>
              <a:t>keeping a small frame allocation (to the left of the knee of the curve). These two constraints</a:t>
            </a:r>
          </a:p>
          <a:p>
            <a:r>
              <a:rPr lang="en-US" sz="1200" kern="1200" baseline="0" dirty="0">
                <a:solidFill>
                  <a:schemeClr val="tx1"/>
                </a:solidFill>
                <a:latin typeface="+mn-lt"/>
                <a:ea typeface="ＭＳ Ｐゴシック" charset="0"/>
                <a:cs typeface="ＭＳ Ｐゴシック" charset="0"/>
              </a:rPr>
              <a:t>indicate that a desirable mode of operation would be at the knee of the curve.</a:t>
            </a:r>
          </a:p>
          <a:p>
            <a:endParaRPr lang="en-US" sz="1200" kern="1200" baseline="0" dirty="0">
              <a:solidFill>
                <a:schemeClr val="tx1"/>
              </a:solidFill>
              <a:latin typeface="+mn-lt"/>
              <a:ea typeface="ＭＳ Ｐゴシック" charset="0"/>
              <a:cs typeface="ＭＳ Ｐゴシック" charset="0"/>
            </a:endParaRPr>
          </a:p>
          <a:p>
            <a:r>
              <a:rPr lang="en-US" sz="1200" kern="1200" baseline="0" dirty="0">
                <a:solidFill>
                  <a:schemeClr val="tx1"/>
                </a:solidFill>
                <a:latin typeface="+mn-lt"/>
                <a:ea typeface="ＭＳ Ｐゴシック" charset="0"/>
                <a:cs typeface="ＭＳ Ｐゴシック" charset="0"/>
              </a:rPr>
              <a:t>The clock algorithm has also been compared to these other algorithms when</a:t>
            </a:r>
          </a:p>
          <a:p>
            <a:r>
              <a:rPr lang="en-US" sz="1200" kern="1200" baseline="0" dirty="0">
                <a:solidFill>
                  <a:schemeClr val="tx1"/>
                </a:solidFill>
                <a:latin typeface="+mn-lt"/>
                <a:ea typeface="ＭＳ Ｐゴシック" charset="0"/>
                <a:cs typeface="ＭＳ Ｐゴシック" charset="0"/>
              </a:rPr>
              <a:t>a variable allocation and either global or local replacement scope (see the following</a:t>
            </a:r>
          </a:p>
          <a:p>
            <a:r>
              <a:rPr lang="en-US" sz="1200" kern="1200" baseline="0" dirty="0">
                <a:solidFill>
                  <a:schemeClr val="tx1"/>
                </a:solidFill>
                <a:latin typeface="+mn-lt"/>
                <a:ea typeface="ＭＳ Ｐゴシック" charset="0"/>
                <a:cs typeface="ＭＳ Ｐゴシック" charset="0"/>
              </a:rPr>
              <a:t>discussion of replacement policy) is used [CARR81]. The clock algorithm</a:t>
            </a:r>
          </a:p>
          <a:p>
            <a:r>
              <a:rPr lang="en-US" sz="1200" kern="1200" baseline="0" dirty="0">
                <a:solidFill>
                  <a:schemeClr val="tx1"/>
                </a:solidFill>
                <a:latin typeface="+mn-lt"/>
                <a:ea typeface="ＭＳ Ｐゴシック" charset="0"/>
                <a:cs typeface="ＭＳ Ｐゴシック" charset="0"/>
              </a:rPr>
              <a:t>was found to approximate closely the performance of LRU.</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25</a:t>
            </a:fld>
            <a:endParaRPr lang="en-US"/>
          </a:p>
        </p:txBody>
      </p:sp>
    </p:spTree>
    <p:extLst>
      <p:ext uri="{BB962C8B-B14F-4D97-AF65-F5344CB8AC3E}">
        <p14:creationId xmlns:p14="http://schemas.microsoft.com/office/powerpoint/2010/main" val="4289435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With paged virtual memory, it is not necessary and indeed</a:t>
            </a:r>
          </a:p>
          <a:p>
            <a:r>
              <a:rPr lang="en-US" sz="1200" kern="1200" baseline="0" dirty="0">
                <a:solidFill>
                  <a:schemeClr val="tx1"/>
                </a:solidFill>
                <a:latin typeface="+mn-lt"/>
                <a:ea typeface="+mn-ea"/>
                <a:cs typeface="+mn-cs"/>
              </a:rPr>
              <a:t>may not be possible to bring all of the pages of a process into main memory to</a:t>
            </a:r>
          </a:p>
          <a:p>
            <a:r>
              <a:rPr lang="en-US" sz="1200" kern="1200" baseline="0" dirty="0">
                <a:solidFill>
                  <a:schemeClr val="tx1"/>
                </a:solidFill>
                <a:latin typeface="+mn-lt"/>
                <a:ea typeface="+mn-ea"/>
                <a:cs typeface="+mn-cs"/>
              </a:rPr>
              <a:t>prepare it for execution. Thus, the operating system must decide how many pages to</a:t>
            </a:r>
          </a:p>
          <a:p>
            <a:r>
              <a:rPr lang="en-US" sz="1200" kern="1200" baseline="0" dirty="0">
                <a:solidFill>
                  <a:schemeClr val="tx1"/>
                </a:solidFill>
                <a:latin typeface="+mn-lt"/>
                <a:ea typeface="+mn-ea"/>
                <a:cs typeface="+mn-cs"/>
              </a:rPr>
              <a:t>bring in, that is, how much main memory to allocate to a particular process. Several</a:t>
            </a:r>
          </a:p>
          <a:p>
            <a:r>
              <a:rPr lang="en-US" sz="1200" kern="1200" baseline="0" dirty="0">
                <a:solidFill>
                  <a:schemeClr val="tx1"/>
                </a:solidFill>
                <a:latin typeface="+mn-lt"/>
                <a:ea typeface="+mn-ea"/>
                <a:cs typeface="+mn-cs"/>
              </a:rPr>
              <a:t>factors come into play: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smaller the amount of memory allocated to a process, the more processes</a:t>
            </a:r>
          </a:p>
          <a:p>
            <a:r>
              <a:rPr lang="en-US" sz="1200" kern="1200" baseline="0" dirty="0">
                <a:solidFill>
                  <a:schemeClr val="tx1"/>
                </a:solidFill>
                <a:latin typeface="+mn-lt"/>
                <a:ea typeface="+mn-ea"/>
                <a:cs typeface="+mn-cs"/>
              </a:rPr>
              <a:t>that can reside in main memory at any one time. This increases the probability</a:t>
            </a:r>
          </a:p>
          <a:p>
            <a:r>
              <a:rPr lang="en-US" sz="1200" kern="1200" baseline="0" dirty="0">
                <a:solidFill>
                  <a:schemeClr val="tx1"/>
                </a:solidFill>
                <a:latin typeface="+mn-lt"/>
                <a:ea typeface="+mn-ea"/>
                <a:cs typeface="+mn-cs"/>
              </a:rPr>
              <a:t>that the operating system will find at least one ready process at any given time</a:t>
            </a:r>
          </a:p>
          <a:p>
            <a:r>
              <a:rPr lang="en-US" sz="1200" kern="1200" baseline="0" dirty="0">
                <a:solidFill>
                  <a:schemeClr val="tx1"/>
                </a:solidFill>
                <a:latin typeface="+mn-lt"/>
                <a:ea typeface="+mn-ea"/>
                <a:cs typeface="+mn-cs"/>
              </a:rPr>
              <a:t>and hence reduces the time lost due to swapping.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If a relatively small number of pages of a process are in main memory, then,</a:t>
            </a:r>
          </a:p>
          <a:p>
            <a:r>
              <a:rPr lang="en-US" sz="1200" kern="1200" baseline="0" dirty="0">
                <a:solidFill>
                  <a:schemeClr val="tx1"/>
                </a:solidFill>
                <a:latin typeface="+mn-lt"/>
                <a:ea typeface="+mn-ea"/>
                <a:cs typeface="+mn-cs"/>
              </a:rPr>
              <a:t>despite the principle of locality, the rate of page faults will be rather high (see</a:t>
            </a:r>
          </a:p>
          <a:p>
            <a:r>
              <a:rPr lang="en-US" sz="1200" kern="1200" baseline="0" dirty="0">
                <a:solidFill>
                  <a:schemeClr val="tx1"/>
                </a:solidFill>
                <a:latin typeface="+mn-lt"/>
                <a:ea typeface="+mn-ea"/>
                <a:cs typeface="+mn-cs"/>
              </a:rPr>
              <a:t>Figure 8.10b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Beyond a certain size, additional allocation of main memory to a particular</a:t>
            </a:r>
          </a:p>
          <a:p>
            <a:r>
              <a:rPr lang="en-US" sz="1200" kern="1200" baseline="0" dirty="0">
                <a:solidFill>
                  <a:schemeClr val="tx1"/>
                </a:solidFill>
                <a:latin typeface="+mn-lt"/>
                <a:ea typeface="+mn-ea"/>
                <a:cs typeface="+mn-cs"/>
              </a:rPr>
              <a:t>process will have no noticeable effect on the page fault rate for that process</a:t>
            </a:r>
          </a:p>
          <a:p>
            <a:r>
              <a:rPr lang="en-US" sz="1200" kern="1200" baseline="0" dirty="0">
                <a:solidFill>
                  <a:schemeClr val="tx1"/>
                </a:solidFill>
                <a:latin typeface="+mn-lt"/>
                <a:ea typeface="+mn-ea"/>
                <a:cs typeface="+mn-cs"/>
              </a:rPr>
              <a:t>because of the principle of locality.</a:t>
            </a:r>
          </a:p>
          <a:p>
            <a:endParaRPr lang="en-US" sz="1200" kern="1200" baseline="0" dirty="0">
              <a:solidFill>
                <a:schemeClr val="tx1"/>
              </a:solidFill>
              <a:latin typeface="+mn-lt"/>
              <a:ea typeface="+mn-ea"/>
              <a:cs typeface="+mn-cs"/>
            </a:endParaRPr>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26</a:t>
            </a:fld>
            <a:endParaRPr lang="en-US" dirty="0"/>
          </a:p>
        </p:txBody>
      </p:sp>
    </p:spTree>
    <p:extLst>
      <p:ext uri="{BB962C8B-B14F-4D97-AF65-F5344CB8AC3E}">
        <p14:creationId xmlns:p14="http://schemas.microsoft.com/office/powerpoint/2010/main" val="26341897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With these factors in mind, two sorts of policies are to be found in contemporary</a:t>
            </a:r>
          </a:p>
          <a:p>
            <a:r>
              <a:rPr lang="en-US" sz="1200" kern="1200" baseline="0" dirty="0">
                <a:solidFill>
                  <a:schemeClr val="tx1"/>
                </a:solidFill>
                <a:latin typeface="+mn-lt"/>
                <a:ea typeface="+mn-ea"/>
                <a:cs typeface="+mn-cs"/>
              </a:rPr>
              <a:t>operating systems. A </a:t>
            </a:r>
            <a:r>
              <a:rPr lang="en-US" sz="1200" b="1" kern="1200" baseline="0" dirty="0">
                <a:solidFill>
                  <a:schemeClr val="tx1"/>
                </a:solidFill>
                <a:latin typeface="+mn-lt"/>
                <a:ea typeface="+mn-ea"/>
                <a:cs typeface="+mn-cs"/>
              </a:rPr>
              <a:t>fixed-allocation policy </a:t>
            </a:r>
            <a:r>
              <a:rPr lang="en-US" sz="1200" b="0" kern="1200" baseline="0" dirty="0">
                <a:solidFill>
                  <a:schemeClr val="tx1"/>
                </a:solidFill>
                <a:latin typeface="+mn-lt"/>
                <a:ea typeface="+mn-ea"/>
                <a:cs typeface="+mn-cs"/>
              </a:rPr>
              <a:t>gives a process a fixed number of</a:t>
            </a:r>
          </a:p>
          <a:p>
            <a:r>
              <a:rPr lang="en-US" sz="1200" kern="1200" baseline="0" dirty="0">
                <a:solidFill>
                  <a:schemeClr val="tx1"/>
                </a:solidFill>
                <a:latin typeface="+mn-lt"/>
                <a:ea typeface="+mn-ea"/>
                <a:cs typeface="+mn-cs"/>
              </a:rPr>
              <a:t>frames in main memory within which to execute. That number is decided at initial</a:t>
            </a:r>
          </a:p>
          <a:p>
            <a:r>
              <a:rPr lang="en-US" sz="1200" kern="1200" baseline="0" dirty="0">
                <a:solidFill>
                  <a:schemeClr val="tx1"/>
                </a:solidFill>
                <a:latin typeface="+mn-lt"/>
                <a:ea typeface="+mn-ea"/>
                <a:cs typeface="+mn-cs"/>
              </a:rPr>
              <a:t>load time (process creation time) and may be determined based on the type of process</a:t>
            </a:r>
          </a:p>
          <a:p>
            <a:r>
              <a:rPr lang="en-US" sz="1200" kern="1200" baseline="0" dirty="0">
                <a:solidFill>
                  <a:schemeClr val="tx1"/>
                </a:solidFill>
                <a:latin typeface="+mn-lt"/>
                <a:ea typeface="+mn-ea"/>
                <a:cs typeface="+mn-cs"/>
              </a:rPr>
              <a:t>(interactive, batch, type of application) or may be based on guidance from the</a:t>
            </a:r>
          </a:p>
          <a:p>
            <a:r>
              <a:rPr lang="en-US" sz="1200" kern="1200" baseline="0" dirty="0">
                <a:solidFill>
                  <a:schemeClr val="tx1"/>
                </a:solidFill>
                <a:latin typeface="+mn-lt"/>
                <a:ea typeface="+mn-ea"/>
                <a:cs typeface="+mn-cs"/>
              </a:rPr>
              <a:t>programmer or system manager. With a fixed-allocation policy, whenever a page</a:t>
            </a:r>
          </a:p>
          <a:p>
            <a:r>
              <a:rPr lang="en-US" sz="1200" kern="1200" baseline="0" dirty="0">
                <a:solidFill>
                  <a:schemeClr val="tx1"/>
                </a:solidFill>
                <a:latin typeface="+mn-lt"/>
                <a:ea typeface="+mn-ea"/>
                <a:cs typeface="+mn-cs"/>
              </a:rPr>
              <a:t>fault occurs in the execution of a process, one of the pages of that process must be</a:t>
            </a:r>
          </a:p>
          <a:p>
            <a:r>
              <a:rPr lang="en-US" sz="1200" kern="1200" baseline="0" dirty="0">
                <a:solidFill>
                  <a:schemeClr val="tx1"/>
                </a:solidFill>
                <a:latin typeface="+mn-lt"/>
                <a:ea typeface="+mn-ea"/>
                <a:cs typeface="+mn-cs"/>
              </a:rPr>
              <a:t>replaced by the needed page.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a:t>
            </a:r>
            <a:r>
              <a:rPr lang="en-US" sz="1200" b="1" kern="1200" baseline="0" dirty="0">
                <a:solidFill>
                  <a:schemeClr val="tx1"/>
                </a:solidFill>
                <a:latin typeface="+mn-lt"/>
                <a:ea typeface="+mn-ea"/>
                <a:cs typeface="+mn-cs"/>
              </a:rPr>
              <a:t>variable-allocation policy </a:t>
            </a:r>
            <a:r>
              <a:rPr lang="en-US" sz="1200" b="0" kern="1200" baseline="0" dirty="0">
                <a:solidFill>
                  <a:schemeClr val="tx1"/>
                </a:solidFill>
                <a:latin typeface="+mn-lt"/>
                <a:ea typeface="+mn-ea"/>
                <a:cs typeface="+mn-cs"/>
              </a:rPr>
              <a:t>allows the number of page frames allocated to a</a:t>
            </a:r>
          </a:p>
          <a:p>
            <a:r>
              <a:rPr lang="en-US" sz="1200" kern="1200" baseline="0" dirty="0">
                <a:solidFill>
                  <a:schemeClr val="tx1"/>
                </a:solidFill>
                <a:latin typeface="+mn-lt"/>
                <a:ea typeface="+mn-ea"/>
                <a:cs typeface="+mn-cs"/>
              </a:rPr>
              <a:t>process to be varied over the lifetime of the process. Ideally, a process that is suffering</a:t>
            </a:r>
          </a:p>
          <a:p>
            <a:r>
              <a:rPr lang="en-US" sz="1200" kern="1200" baseline="0" dirty="0">
                <a:solidFill>
                  <a:schemeClr val="tx1"/>
                </a:solidFill>
                <a:latin typeface="+mn-lt"/>
                <a:ea typeface="+mn-ea"/>
                <a:cs typeface="+mn-cs"/>
              </a:rPr>
              <a:t>persistently high levels of page faults, indicating that the principle of locality</a:t>
            </a:r>
          </a:p>
          <a:p>
            <a:r>
              <a:rPr lang="en-US" sz="1200" kern="1200" baseline="0" dirty="0">
                <a:solidFill>
                  <a:schemeClr val="tx1"/>
                </a:solidFill>
                <a:latin typeface="+mn-lt"/>
                <a:ea typeface="+mn-ea"/>
                <a:cs typeface="+mn-cs"/>
              </a:rPr>
              <a:t>only holds in a weak form for that process, will be given additional page frames</a:t>
            </a:r>
          </a:p>
          <a:p>
            <a:r>
              <a:rPr lang="en-US" sz="1200" kern="1200" baseline="0" dirty="0">
                <a:solidFill>
                  <a:schemeClr val="tx1"/>
                </a:solidFill>
                <a:latin typeface="+mn-lt"/>
                <a:ea typeface="+mn-ea"/>
                <a:cs typeface="+mn-cs"/>
              </a:rPr>
              <a:t>to reduce the page fault rate; whereas a process with an exceptionally low page</a:t>
            </a:r>
          </a:p>
          <a:p>
            <a:r>
              <a:rPr lang="en-US" sz="1200" kern="1200" baseline="0" dirty="0">
                <a:solidFill>
                  <a:schemeClr val="tx1"/>
                </a:solidFill>
                <a:latin typeface="+mn-lt"/>
                <a:ea typeface="+mn-ea"/>
                <a:cs typeface="+mn-cs"/>
              </a:rPr>
              <a:t>fault rate, indicating that the process is quite well behaved from a locality point of</a:t>
            </a:r>
          </a:p>
          <a:p>
            <a:r>
              <a:rPr lang="en-US" sz="1200" kern="1200" baseline="0" dirty="0">
                <a:solidFill>
                  <a:schemeClr val="tx1"/>
                </a:solidFill>
                <a:latin typeface="+mn-lt"/>
                <a:ea typeface="+mn-ea"/>
                <a:cs typeface="+mn-cs"/>
              </a:rPr>
              <a:t>view, will be given a reduced allocation, with the hope that this will not noticeably</a:t>
            </a:r>
          </a:p>
          <a:p>
            <a:r>
              <a:rPr lang="en-US" sz="1200" kern="1200" baseline="0" dirty="0">
                <a:solidFill>
                  <a:schemeClr val="tx1"/>
                </a:solidFill>
                <a:latin typeface="+mn-lt"/>
                <a:ea typeface="+mn-ea"/>
                <a:cs typeface="+mn-cs"/>
              </a:rPr>
              <a:t>increase the page fault rate. The use of a variable-allocation policy relates to the</a:t>
            </a:r>
          </a:p>
          <a:p>
            <a:r>
              <a:rPr lang="en-US" sz="1200" kern="1200" baseline="0" dirty="0">
                <a:solidFill>
                  <a:schemeClr val="tx1"/>
                </a:solidFill>
                <a:latin typeface="+mn-lt"/>
                <a:ea typeface="+mn-ea"/>
                <a:cs typeface="+mn-cs"/>
              </a:rPr>
              <a:t>concept of replacement scope, as explained in the next subsection.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variable-allocation policy would appear to be the more powerful one.</a:t>
            </a:r>
          </a:p>
          <a:p>
            <a:r>
              <a:rPr lang="en-US" sz="1200" kern="1200" baseline="0" dirty="0">
                <a:solidFill>
                  <a:schemeClr val="tx1"/>
                </a:solidFill>
                <a:latin typeface="+mn-lt"/>
                <a:ea typeface="+mn-ea"/>
                <a:cs typeface="+mn-cs"/>
              </a:rPr>
              <a:t>However, the difficulty with this approach is that it requires the operating system to</a:t>
            </a:r>
          </a:p>
          <a:p>
            <a:r>
              <a:rPr lang="en-US" sz="1200" kern="1200" baseline="0" dirty="0">
                <a:solidFill>
                  <a:schemeClr val="tx1"/>
                </a:solidFill>
                <a:latin typeface="+mn-lt"/>
                <a:ea typeface="+mn-ea"/>
                <a:cs typeface="+mn-cs"/>
              </a:rPr>
              <a:t>assess the behavior of active processes. This inevitably requires software overhead</a:t>
            </a:r>
          </a:p>
          <a:p>
            <a:r>
              <a:rPr lang="en-US" sz="1200" kern="1200" baseline="0" dirty="0">
                <a:solidFill>
                  <a:schemeClr val="tx1"/>
                </a:solidFill>
                <a:latin typeface="+mn-lt"/>
                <a:ea typeface="+mn-ea"/>
                <a:cs typeface="+mn-cs"/>
              </a:rPr>
              <a:t>in the operating system and is dependent on hardware mechanisms provided by the</a:t>
            </a:r>
          </a:p>
          <a:p>
            <a:r>
              <a:rPr lang="en-US" sz="1200" kern="1200" baseline="0" dirty="0">
                <a:solidFill>
                  <a:schemeClr val="tx1"/>
                </a:solidFill>
                <a:latin typeface="+mn-lt"/>
                <a:ea typeface="+mn-ea"/>
                <a:cs typeface="+mn-cs"/>
              </a:rPr>
              <a:t>processor platform.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27</a:t>
            </a:fld>
            <a:endParaRPr lang="en-US" dirty="0"/>
          </a:p>
        </p:txBody>
      </p:sp>
    </p:spTree>
    <p:extLst>
      <p:ext uri="{BB962C8B-B14F-4D97-AF65-F5344CB8AC3E}">
        <p14:creationId xmlns:p14="http://schemas.microsoft.com/office/powerpoint/2010/main" val="3513165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28</a:t>
            </a:fld>
            <a:endParaRPr lang="en-US"/>
          </a:p>
        </p:txBody>
      </p:sp>
    </p:spTree>
    <p:extLst>
      <p:ext uri="{BB962C8B-B14F-4D97-AF65-F5344CB8AC3E}">
        <p14:creationId xmlns:p14="http://schemas.microsoft.com/office/powerpoint/2010/main" val="363948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40000" lnSpcReduction="20000"/>
          </a:bodyPr>
          <a:lstStyle/>
          <a:p>
            <a:r>
              <a:rPr lang="en-US" sz="1200" b="0" i="0" kern="1200" baseline="0" dirty="0">
                <a:solidFill>
                  <a:schemeClr val="tx1"/>
                </a:solidFill>
                <a:latin typeface="+mn-lt"/>
                <a:ea typeface="+mn-ea"/>
                <a:cs typeface="+mn-cs"/>
              </a:rPr>
              <a:t>In the discussion of simple segmentation, we indicated that each</a:t>
            </a:r>
          </a:p>
          <a:p>
            <a:r>
              <a:rPr lang="en-US" sz="1200" kern="1200" baseline="0" dirty="0">
                <a:solidFill>
                  <a:schemeClr val="tx1"/>
                </a:solidFill>
                <a:latin typeface="+mn-lt"/>
                <a:ea typeface="+mn-ea"/>
                <a:cs typeface="+mn-cs"/>
              </a:rPr>
              <a:t>process has its own segment table, and when all of its segments are loaded into main</a:t>
            </a:r>
          </a:p>
          <a:p>
            <a:r>
              <a:rPr lang="en-US" sz="1200" kern="1200" baseline="0" dirty="0">
                <a:solidFill>
                  <a:schemeClr val="tx1"/>
                </a:solidFill>
                <a:latin typeface="+mn-lt"/>
                <a:ea typeface="+mn-ea"/>
                <a:cs typeface="+mn-cs"/>
              </a:rPr>
              <a:t>memory, the segment table for a process is created and loaded into main memory.</a:t>
            </a:r>
          </a:p>
          <a:p>
            <a:r>
              <a:rPr lang="en-US" sz="1200" kern="1200" baseline="0" dirty="0">
                <a:solidFill>
                  <a:schemeClr val="tx1"/>
                </a:solidFill>
                <a:latin typeface="+mn-lt"/>
                <a:ea typeface="+mn-ea"/>
                <a:cs typeface="+mn-cs"/>
              </a:rPr>
              <a:t>Each segment table entry contains the starting address of the corresponding segment</a:t>
            </a:r>
          </a:p>
          <a:p>
            <a:r>
              <a:rPr lang="en-US" sz="1200" kern="1200" baseline="0" dirty="0">
                <a:solidFill>
                  <a:schemeClr val="tx1"/>
                </a:solidFill>
                <a:latin typeface="+mn-lt"/>
                <a:ea typeface="+mn-ea"/>
                <a:cs typeface="+mn-cs"/>
              </a:rPr>
              <a:t>in main memory, as well as the length of the segment. The same device, a segment</a:t>
            </a:r>
          </a:p>
          <a:p>
            <a:r>
              <a:rPr lang="en-US" sz="1200" kern="1200" baseline="0" dirty="0">
                <a:solidFill>
                  <a:schemeClr val="tx1"/>
                </a:solidFill>
                <a:latin typeface="+mn-lt"/>
                <a:ea typeface="+mn-ea"/>
                <a:cs typeface="+mn-cs"/>
              </a:rPr>
              <a:t>table, is needed when we consider a virtual memory scheme based on segmentation.</a:t>
            </a:r>
          </a:p>
          <a:p>
            <a:r>
              <a:rPr lang="en-US" sz="1200" kern="1200" baseline="0" dirty="0">
                <a:solidFill>
                  <a:schemeClr val="tx1"/>
                </a:solidFill>
                <a:latin typeface="+mn-lt"/>
                <a:ea typeface="+mn-ea"/>
                <a:cs typeface="+mn-cs"/>
              </a:rPr>
              <a:t>Again, it is typical to associate a unique segment table with each process. In this</a:t>
            </a:r>
          </a:p>
          <a:p>
            <a:r>
              <a:rPr lang="en-US" sz="1200" kern="1200" baseline="0" dirty="0">
                <a:solidFill>
                  <a:schemeClr val="tx1"/>
                </a:solidFill>
                <a:latin typeface="+mn-lt"/>
                <a:ea typeface="+mn-ea"/>
                <a:cs typeface="+mn-cs"/>
              </a:rPr>
              <a:t>case, however, the segment table entries become more complex ( Figure 8.1b ).</a:t>
            </a:r>
          </a:p>
          <a:p>
            <a:r>
              <a:rPr lang="en-US" sz="1200" kern="1200" baseline="0" dirty="0">
                <a:solidFill>
                  <a:schemeClr val="tx1"/>
                </a:solidFill>
                <a:latin typeface="+mn-lt"/>
                <a:ea typeface="+mn-ea"/>
                <a:cs typeface="+mn-cs"/>
              </a:rPr>
              <a:t>Because only some of the segments of a process may be in main memory, a bit is</a:t>
            </a:r>
          </a:p>
          <a:p>
            <a:r>
              <a:rPr lang="en-US" sz="1200" kern="1200" baseline="0" dirty="0">
                <a:solidFill>
                  <a:schemeClr val="tx1"/>
                </a:solidFill>
                <a:latin typeface="+mn-lt"/>
                <a:ea typeface="+mn-ea"/>
                <a:cs typeface="+mn-cs"/>
              </a:rPr>
              <a:t>needed in each segment table entry to indicate whether the corresponding segment</a:t>
            </a:r>
          </a:p>
          <a:p>
            <a:r>
              <a:rPr lang="en-US" sz="1200" kern="1200" baseline="0" dirty="0">
                <a:solidFill>
                  <a:schemeClr val="tx1"/>
                </a:solidFill>
                <a:latin typeface="+mn-lt"/>
                <a:ea typeface="+mn-ea"/>
                <a:cs typeface="+mn-cs"/>
              </a:rPr>
              <a:t>is present in main memory or not. If the bit indicates that the segment is in memory,</a:t>
            </a:r>
          </a:p>
          <a:p>
            <a:r>
              <a:rPr lang="en-US" sz="1200" kern="1200" baseline="0" dirty="0">
                <a:solidFill>
                  <a:schemeClr val="tx1"/>
                </a:solidFill>
                <a:latin typeface="+mn-lt"/>
                <a:ea typeface="+mn-ea"/>
                <a:cs typeface="+mn-cs"/>
              </a:rPr>
              <a:t>then the entry also includes the starting address and length of that segment.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Another control bit in the segmentation table entry is a modify bit, indicating</a:t>
            </a:r>
          </a:p>
          <a:p>
            <a:r>
              <a:rPr lang="en-US" sz="1200" kern="1200" baseline="0" dirty="0">
                <a:solidFill>
                  <a:schemeClr val="tx1"/>
                </a:solidFill>
                <a:latin typeface="+mn-lt"/>
                <a:ea typeface="+mn-ea"/>
                <a:cs typeface="+mn-cs"/>
              </a:rPr>
              <a:t>whether the contents of the corresponding segment have been altered since the segment</a:t>
            </a:r>
          </a:p>
          <a:p>
            <a:r>
              <a:rPr lang="en-US" sz="1200" kern="1200" baseline="0" dirty="0">
                <a:solidFill>
                  <a:schemeClr val="tx1"/>
                </a:solidFill>
                <a:latin typeface="+mn-lt"/>
                <a:ea typeface="+mn-ea"/>
                <a:cs typeface="+mn-cs"/>
              </a:rPr>
              <a:t>was last loaded into main memory. If there has been no change, then it is not</a:t>
            </a:r>
          </a:p>
          <a:p>
            <a:r>
              <a:rPr lang="en-US" sz="1200" kern="1200" baseline="0" dirty="0">
                <a:solidFill>
                  <a:schemeClr val="tx1"/>
                </a:solidFill>
                <a:latin typeface="+mn-lt"/>
                <a:ea typeface="+mn-ea"/>
                <a:cs typeface="+mn-cs"/>
              </a:rPr>
              <a:t>necessary to write the segment out when it comes time to replace the segment in the</a:t>
            </a:r>
          </a:p>
          <a:p>
            <a:r>
              <a:rPr lang="en-US" sz="1200" kern="1200" baseline="0" dirty="0">
                <a:solidFill>
                  <a:schemeClr val="tx1"/>
                </a:solidFill>
                <a:latin typeface="+mn-lt"/>
                <a:ea typeface="+mn-ea"/>
                <a:cs typeface="+mn-cs"/>
              </a:rPr>
              <a:t>frame that it currently occupies. Other control bits may also be present. For example,</a:t>
            </a:r>
          </a:p>
          <a:p>
            <a:r>
              <a:rPr lang="en-US" sz="1200" kern="1200" baseline="0" dirty="0">
                <a:solidFill>
                  <a:schemeClr val="tx1"/>
                </a:solidFill>
                <a:latin typeface="+mn-lt"/>
                <a:ea typeface="+mn-ea"/>
                <a:cs typeface="+mn-cs"/>
              </a:rPr>
              <a:t>if protection or sharing is managed at the segment level, then bits for that purpose</a:t>
            </a:r>
          </a:p>
          <a:p>
            <a:r>
              <a:rPr lang="en-US" sz="1200" kern="1200" baseline="0" dirty="0">
                <a:solidFill>
                  <a:schemeClr val="tx1"/>
                </a:solidFill>
                <a:latin typeface="+mn-lt"/>
                <a:ea typeface="+mn-ea"/>
                <a:cs typeface="+mn-cs"/>
              </a:rPr>
              <a:t>will be required.</a:t>
            </a:r>
          </a:p>
          <a:p>
            <a:endParaRPr lang="en-US" sz="1200" kern="1200" baseline="0" dirty="0">
              <a:solidFill>
                <a:schemeClr val="tx1"/>
              </a:solidFill>
              <a:latin typeface="+mn-lt"/>
              <a:ea typeface="+mn-ea"/>
              <a:cs typeface="+mn-cs"/>
            </a:endParaRPr>
          </a:p>
          <a:p>
            <a:r>
              <a:rPr lang="en-NZ" dirty="0"/>
              <a:t>Segmentation allows the programmer to view memory as consisting of multiple address spaces or segments. </a:t>
            </a:r>
          </a:p>
          <a:p>
            <a:r>
              <a:rPr lang="en-NZ" dirty="0"/>
              <a:t>Segments may be of unequal, indeed dynamic, size. </a:t>
            </a:r>
          </a:p>
          <a:p>
            <a:r>
              <a:rPr lang="en-NZ" dirty="0"/>
              <a:t>Memory references consist of a form of address (segment number, offset).</a:t>
            </a:r>
          </a:p>
          <a:p>
            <a:endParaRPr lang="en-NZ" dirty="0"/>
          </a:p>
          <a:p>
            <a:r>
              <a:rPr lang="en-NZ" dirty="0"/>
              <a:t>This organization has a number of advantages to the programmer over a </a:t>
            </a:r>
            <a:r>
              <a:rPr lang="en-NZ" dirty="0" err="1"/>
              <a:t>nonsegmented</a:t>
            </a:r>
            <a:r>
              <a:rPr lang="en-NZ" dirty="0"/>
              <a:t> address space:</a:t>
            </a:r>
          </a:p>
          <a:p>
            <a:endParaRPr lang="en-NZ" dirty="0"/>
          </a:p>
          <a:p>
            <a:pPr marL="228600" indent="-228600">
              <a:buAutoNum type="arabicPeriod"/>
            </a:pPr>
            <a:r>
              <a:rPr lang="en-NZ" b="1" dirty="0"/>
              <a:t>It simplifies the handling of growing data structures</a:t>
            </a:r>
            <a:r>
              <a:rPr lang="en-NZ" dirty="0"/>
              <a:t>. </a:t>
            </a:r>
          </a:p>
          <a:p>
            <a:pPr marL="685800" lvl="1" indent="-228600">
              <a:buFont typeface="Arial" pitchFamily="34" charset="0"/>
              <a:buChar char="•"/>
            </a:pPr>
            <a:r>
              <a:rPr lang="en-NZ" dirty="0"/>
              <a:t>If the programmer doesn’t know ahead of time how large a particular data structure will become, it is necessary to guess unless dynamic segment sizes are allowed. With segmented virtual memory, the data structure can be assigned its own segment, and the operating system will expand or shrink the segment as needed. </a:t>
            </a:r>
          </a:p>
          <a:p>
            <a:pPr marL="685800" lvl="1" indent="-228600">
              <a:buFont typeface="Arial" pitchFamily="34" charset="0"/>
              <a:buChar char="•"/>
            </a:pPr>
            <a:r>
              <a:rPr lang="en-NZ" dirty="0"/>
              <a:t>If a segment that needs to be expanded is in main memory and there is insufficient room, the operating system may move the segment to a larger area of main memory, if available, or swap it out. The enlarged segment would be swapped back in at the next opportunity.</a:t>
            </a:r>
          </a:p>
          <a:p>
            <a:endParaRPr lang="en-NZ" dirty="0"/>
          </a:p>
          <a:p>
            <a:r>
              <a:rPr lang="en-NZ" dirty="0"/>
              <a:t>2. </a:t>
            </a:r>
            <a:r>
              <a:rPr lang="en-NZ" b="1" dirty="0"/>
              <a:t>It allows programs to be altered and recompiled independently, </a:t>
            </a:r>
          </a:p>
          <a:p>
            <a:pPr lvl="1">
              <a:buFont typeface="Arial" pitchFamily="34" charset="0"/>
              <a:buChar char="•"/>
            </a:pPr>
            <a:r>
              <a:rPr lang="en-NZ" b="1" dirty="0"/>
              <a:t> </a:t>
            </a:r>
            <a:r>
              <a:rPr lang="en-NZ" dirty="0"/>
              <a:t>without requiring the entire set of programs to be relinked and reloaded.</a:t>
            </a:r>
          </a:p>
          <a:p>
            <a:pPr lvl="1">
              <a:buFont typeface="Arial" pitchFamily="34" charset="0"/>
              <a:buChar char="•"/>
            </a:pPr>
            <a:r>
              <a:rPr lang="en-NZ" dirty="0"/>
              <a:t> Again, this is accomplished using multiple segments.</a:t>
            </a:r>
          </a:p>
          <a:p>
            <a:pPr lvl="1">
              <a:buFont typeface="Arial" pitchFamily="34" charset="0"/>
              <a:buNone/>
            </a:pPr>
            <a:endParaRPr lang="en-NZ" dirty="0"/>
          </a:p>
          <a:p>
            <a:r>
              <a:rPr lang="en-NZ" dirty="0"/>
              <a:t>3. </a:t>
            </a:r>
            <a:r>
              <a:rPr lang="en-NZ" b="1" dirty="0"/>
              <a:t>It lends itself to sharing among processes</a:t>
            </a:r>
            <a:r>
              <a:rPr lang="en-NZ" dirty="0"/>
              <a:t>. </a:t>
            </a:r>
          </a:p>
          <a:p>
            <a:pPr lvl="1">
              <a:buFont typeface="Arial" pitchFamily="34" charset="0"/>
              <a:buChar char="•"/>
            </a:pPr>
            <a:r>
              <a:rPr lang="en-NZ" dirty="0"/>
              <a:t> A programmer can place a utility program or a useful table of data in a segment that can be referenced by other processes.</a:t>
            </a:r>
          </a:p>
          <a:p>
            <a:pPr lvl="1">
              <a:buFont typeface="Arial" pitchFamily="34" charset="0"/>
              <a:buNone/>
            </a:pPr>
            <a:endParaRPr lang="en-NZ" dirty="0"/>
          </a:p>
          <a:p>
            <a:r>
              <a:rPr lang="en-NZ" dirty="0"/>
              <a:t>4. </a:t>
            </a:r>
            <a:r>
              <a:rPr lang="en-NZ" b="1" dirty="0"/>
              <a:t>It lends itself to protection.</a:t>
            </a:r>
          </a:p>
          <a:p>
            <a:pPr lvl="1">
              <a:buFont typeface="Arial" pitchFamily="34" charset="0"/>
              <a:buChar char="•"/>
            </a:pPr>
            <a:r>
              <a:rPr lang="en-NZ" b="1" dirty="0"/>
              <a:t> </a:t>
            </a:r>
            <a:r>
              <a:rPr lang="en-NZ" dirty="0"/>
              <a:t>Because a segment can be constructed to contain a well-defined set of programs or data, the programmer or system administrator can assign access privileges in a convenient fashion.</a:t>
            </a:r>
            <a:endParaRPr lang="en-US" dirty="0"/>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dirty="0"/>
          </a:p>
        </p:txBody>
      </p:sp>
    </p:spTree>
    <p:extLst>
      <p:ext uri="{BB962C8B-B14F-4D97-AF65-F5344CB8AC3E}">
        <p14:creationId xmlns:p14="http://schemas.microsoft.com/office/powerpoint/2010/main" val="1801599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ＭＳ Ｐゴシック" charset="0"/>
                <a:cs typeface="ＭＳ Ｐゴシック" charset="0"/>
              </a:rPr>
              <a:t>The basic mechanism for reading a word from memory involves the translation</a:t>
            </a:r>
          </a:p>
          <a:p>
            <a:r>
              <a:rPr lang="en-US" sz="1200" kern="1200" baseline="0" dirty="0">
                <a:solidFill>
                  <a:schemeClr val="tx1"/>
                </a:solidFill>
                <a:latin typeface="+mn-lt"/>
                <a:ea typeface="ＭＳ Ｐゴシック" charset="0"/>
                <a:cs typeface="ＭＳ Ｐゴシック" charset="0"/>
              </a:rPr>
              <a:t>of a virtual, or logical, address, consisting of segment number and offset, into a physical</a:t>
            </a:r>
          </a:p>
          <a:p>
            <a:r>
              <a:rPr lang="en-US" sz="1200" kern="1200" baseline="0" dirty="0">
                <a:solidFill>
                  <a:schemeClr val="tx1"/>
                </a:solidFill>
                <a:latin typeface="+mn-lt"/>
                <a:ea typeface="ＭＳ Ｐゴシック" charset="0"/>
                <a:cs typeface="ＭＳ Ｐゴシック" charset="0"/>
              </a:rPr>
              <a:t>address, using a segment table. Because the segment table is of variable length,</a:t>
            </a:r>
          </a:p>
          <a:p>
            <a:r>
              <a:rPr lang="en-US" sz="1200" kern="1200" baseline="0" dirty="0">
                <a:solidFill>
                  <a:schemeClr val="tx1"/>
                </a:solidFill>
                <a:latin typeface="+mn-lt"/>
                <a:ea typeface="ＭＳ Ｐゴシック" charset="0"/>
                <a:cs typeface="ＭＳ Ｐゴシック" charset="0"/>
              </a:rPr>
              <a:t>depending on the size of the process, we cannot expect to hold it in registers. Instead,</a:t>
            </a:r>
          </a:p>
          <a:p>
            <a:r>
              <a:rPr lang="en-US" sz="1200" kern="1200" baseline="0" dirty="0">
                <a:solidFill>
                  <a:schemeClr val="tx1"/>
                </a:solidFill>
                <a:latin typeface="+mn-lt"/>
                <a:ea typeface="ＭＳ Ｐゴシック" charset="0"/>
                <a:cs typeface="ＭＳ Ｐゴシック" charset="0"/>
              </a:rPr>
              <a:t>it must be in main memory to be accessed. Figure 8.11 suggests a hardware implementation</a:t>
            </a:r>
          </a:p>
          <a:p>
            <a:r>
              <a:rPr lang="en-US" sz="1200" kern="1200" baseline="0" dirty="0">
                <a:solidFill>
                  <a:schemeClr val="tx1"/>
                </a:solidFill>
                <a:latin typeface="+mn-lt"/>
                <a:ea typeface="ＭＳ Ｐゴシック" charset="0"/>
                <a:cs typeface="ＭＳ Ｐゴシック" charset="0"/>
              </a:rPr>
              <a:t>of this scheme (note similarity to Figure 8.2 ). When a particular process</a:t>
            </a:r>
          </a:p>
          <a:p>
            <a:r>
              <a:rPr lang="en-US" sz="1200" kern="1200" baseline="0" dirty="0">
                <a:solidFill>
                  <a:schemeClr val="tx1"/>
                </a:solidFill>
                <a:latin typeface="+mn-lt"/>
                <a:ea typeface="ＭＳ Ｐゴシック" charset="0"/>
                <a:cs typeface="ＭＳ Ｐゴシック" charset="0"/>
              </a:rPr>
              <a:t>is running, a register holds the starting address of the segment table for that process.</a:t>
            </a:r>
          </a:p>
          <a:p>
            <a:r>
              <a:rPr lang="en-US" sz="1200" kern="1200" baseline="0" dirty="0">
                <a:solidFill>
                  <a:schemeClr val="tx1"/>
                </a:solidFill>
                <a:latin typeface="+mn-lt"/>
                <a:ea typeface="ＭＳ Ｐゴシック" charset="0"/>
                <a:cs typeface="ＭＳ Ｐゴシック" charset="0"/>
              </a:rPr>
              <a:t>The segment number of a virtual address is used to index that table and look up the</a:t>
            </a:r>
          </a:p>
          <a:p>
            <a:r>
              <a:rPr lang="en-US" sz="1200" kern="1200" baseline="0" dirty="0">
                <a:solidFill>
                  <a:schemeClr val="tx1"/>
                </a:solidFill>
                <a:latin typeface="+mn-lt"/>
                <a:ea typeface="ＭＳ Ｐゴシック" charset="0"/>
                <a:cs typeface="ＭＳ Ｐゴシック" charset="0"/>
              </a:rPr>
              <a:t>corresponding main memory address for the start of the segment. This is added to</a:t>
            </a:r>
          </a:p>
          <a:p>
            <a:r>
              <a:rPr lang="en-US" sz="1200" kern="1200" baseline="0" dirty="0">
                <a:solidFill>
                  <a:schemeClr val="tx1"/>
                </a:solidFill>
                <a:latin typeface="+mn-lt"/>
                <a:ea typeface="ＭＳ Ｐゴシック" charset="0"/>
                <a:cs typeface="ＭＳ Ｐゴシック" charset="0"/>
              </a:rPr>
              <a:t>the offset portion of the virtual address to produce the desired real address.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5</a:t>
            </a:fld>
            <a:endParaRPr lang="en-US"/>
          </a:p>
        </p:txBody>
      </p:sp>
    </p:spTree>
    <p:extLst>
      <p:ext uri="{BB962C8B-B14F-4D97-AF65-F5344CB8AC3E}">
        <p14:creationId xmlns:p14="http://schemas.microsoft.com/office/powerpoint/2010/main" val="1767124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10000"/>
          </a:bodyPr>
          <a:lstStyle/>
          <a:p>
            <a:r>
              <a:rPr lang="en-US" sz="1200" b="1" kern="1200" baseline="0" dirty="0">
                <a:solidFill>
                  <a:schemeClr val="tx1"/>
                </a:solidFill>
                <a:latin typeface="+mn-lt"/>
                <a:ea typeface="+mn-ea"/>
                <a:cs typeface="+mn-cs"/>
              </a:rPr>
              <a:t>Question:</a:t>
            </a:r>
            <a:r>
              <a:rPr lang="en-US" sz="1200" kern="1200" baseline="0" dirty="0">
                <a:solidFill>
                  <a:schemeClr val="tx1"/>
                </a:solidFill>
                <a:latin typeface="+mn-lt"/>
                <a:ea typeface="+mn-ea"/>
                <a:cs typeface="+mn-cs"/>
              </a:rPr>
              <a:t> segments in a page or pages in a segment?</a:t>
            </a:r>
          </a:p>
          <a:p>
            <a:r>
              <a:rPr lang="en-US" sz="1200" kern="1200" baseline="0" dirty="0">
                <a:solidFill>
                  <a:schemeClr val="tx1"/>
                </a:solidFill>
                <a:latin typeface="+mn-lt"/>
                <a:ea typeface="+mn-ea"/>
                <a:cs typeface="+mn-cs"/>
              </a:rPr>
              <a:t>Both paging and segmentation have their strengths. Paging, which is transparent</a:t>
            </a:r>
          </a:p>
          <a:p>
            <a:r>
              <a:rPr lang="en-US" sz="1200" kern="1200" baseline="0" dirty="0">
                <a:solidFill>
                  <a:schemeClr val="tx1"/>
                </a:solidFill>
                <a:latin typeface="+mn-lt"/>
                <a:ea typeface="+mn-ea"/>
                <a:cs typeface="+mn-cs"/>
              </a:rPr>
              <a:t>to the programmer, eliminates external fragmentation and thus provides efficient</a:t>
            </a:r>
          </a:p>
          <a:p>
            <a:r>
              <a:rPr lang="en-US" sz="1200" kern="1200" baseline="0" dirty="0">
                <a:solidFill>
                  <a:schemeClr val="tx1"/>
                </a:solidFill>
                <a:latin typeface="+mn-lt"/>
                <a:ea typeface="+mn-ea"/>
                <a:cs typeface="+mn-cs"/>
              </a:rPr>
              <a:t>use of main memory. In addition, because the pieces that are moved in and out of</a:t>
            </a:r>
          </a:p>
          <a:p>
            <a:r>
              <a:rPr lang="en-US" sz="1200" kern="1200" baseline="0" dirty="0">
                <a:solidFill>
                  <a:schemeClr val="tx1"/>
                </a:solidFill>
                <a:latin typeface="+mn-lt"/>
                <a:ea typeface="+mn-ea"/>
                <a:cs typeface="+mn-cs"/>
              </a:rPr>
              <a:t>main memory are of fixed, equal size, it is possible to develop sophisticated memory</a:t>
            </a:r>
          </a:p>
          <a:p>
            <a:r>
              <a:rPr lang="en-US" sz="1200" kern="1200" baseline="0" dirty="0">
                <a:solidFill>
                  <a:schemeClr val="tx1"/>
                </a:solidFill>
                <a:latin typeface="+mn-lt"/>
                <a:ea typeface="+mn-ea"/>
                <a:cs typeface="+mn-cs"/>
              </a:rPr>
              <a:t>management algorithms that exploit the behavior of programs, as we shall see.</a:t>
            </a:r>
          </a:p>
          <a:p>
            <a:r>
              <a:rPr lang="en-US" sz="1200" kern="1200" baseline="0" dirty="0">
                <a:solidFill>
                  <a:schemeClr val="tx1"/>
                </a:solidFill>
                <a:latin typeface="+mn-lt"/>
                <a:ea typeface="+mn-ea"/>
                <a:cs typeface="+mn-cs"/>
              </a:rPr>
              <a:t>Segmentation, which is visible to the programmer, has the strengths listed earlier,</a:t>
            </a:r>
          </a:p>
          <a:p>
            <a:r>
              <a:rPr lang="en-US" sz="1200" kern="1200" baseline="0" dirty="0">
                <a:solidFill>
                  <a:schemeClr val="tx1"/>
                </a:solidFill>
                <a:latin typeface="+mn-lt"/>
                <a:ea typeface="+mn-ea"/>
                <a:cs typeface="+mn-cs"/>
              </a:rPr>
              <a:t>including the ability to handle growing data structures, modularity, and support</a:t>
            </a:r>
          </a:p>
          <a:p>
            <a:r>
              <a:rPr lang="en-US" sz="1200" kern="1200" baseline="0" dirty="0">
                <a:solidFill>
                  <a:schemeClr val="tx1"/>
                </a:solidFill>
                <a:latin typeface="+mn-lt"/>
                <a:ea typeface="+mn-ea"/>
                <a:cs typeface="+mn-cs"/>
              </a:rPr>
              <a:t>for sharing and protection. To combine the advantages of both, some systems are</a:t>
            </a:r>
          </a:p>
          <a:p>
            <a:r>
              <a:rPr lang="en-US" sz="1200" kern="1200" baseline="0" dirty="0">
                <a:solidFill>
                  <a:schemeClr val="tx1"/>
                </a:solidFill>
                <a:latin typeface="+mn-lt"/>
                <a:ea typeface="+mn-ea"/>
                <a:cs typeface="+mn-cs"/>
              </a:rPr>
              <a:t>equipped with processor hardware and operating system software to provide both.</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a combined paging/segmentation system, a user’s address space is broken</a:t>
            </a:r>
          </a:p>
          <a:p>
            <a:r>
              <a:rPr lang="en-US" sz="1200" kern="1200" baseline="0" dirty="0">
                <a:solidFill>
                  <a:schemeClr val="tx1"/>
                </a:solidFill>
                <a:latin typeface="+mn-lt"/>
                <a:ea typeface="+mn-ea"/>
                <a:cs typeface="+mn-cs"/>
              </a:rPr>
              <a:t>up into a number of segments, at the discretion of the programmer. Each segment</a:t>
            </a:r>
          </a:p>
          <a:p>
            <a:r>
              <a:rPr lang="en-US" sz="1200" kern="1200" baseline="0" dirty="0">
                <a:solidFill>
                  <a:schemeClr val="tx1"/>
                </a:solidFill>
                <a:latin typeface="+mn-lt"/>
                <a:ea typeface="+mn-ea"/>
                <a:cs typeface="+mn-cs"/>
              </a:rPr>
              <a:t>is, in turn, broken up into a number of fixed-size pages, which are equal in length to</a:t>
            </a:r>
          </a:p>
          <a:p>
            <a:r>
              <a:rPr lang="en-US" sz="1200" kern="1200" baseline="0" dirty="0">
                <a:solidFill>
                  <a:schemeClr val="tx1"/>
                </a:solidFill>
                <a:latin typeface="+mn-lt"/>
                <a:ea typeface="+mn-ea"/>
                <a:cs typeface="+mn-cs"/>
              </a:rPr>
              <a:t>a main memory frame. If a segment has length less than that of a page, the segment</a:t>
            </a:r>
          </a:p>
          <a:p>
            <a:r>
              <a:rPr lang="en-US" sz="1200" kern="1200" baseline="0" dirty="0">
                <a:solidFill>
                  <a:schemeClr val="tx1"/>
                </a:solidFill>
                <a:latin typeface="+mn-lt"/>
                <a:ea typeface="+mn-ea"/>
                <a:cs typeface="+mn-cs"/>
              </a:rPr>
              <a:t>occupies just one page. From the programmer’s point of view, a logical address still</a:t>
            </a:r>
          </a:p>
          <a:p>
            <a:r>
              <a:rPr lang="en-US" sz="1200" kern="1200" baseline="0" dirty="0">
                <a:solidFill>
                  <a:schemeClr val="tx1"/>
                </a:solidFill>
                <a:latin typeface="+mn-lt"/>
                <a:ea typeface="+mn-ea"/>
                <a:cs typeface="+mn-cs"/>
              </a:rPr>
              <a:t>consists of a segment number and a segment offset. From the system’s point of view,</a:t>
            </a:r>
          </a:p>
          <a:p>
            <a:r>
              <a:rPr lang="en-US" sz="1200" kern="1200" baseline="0" dirty="0">
                <a:solidFill>
                  <a:schemeClr val="tx1"/>
                </a:solidFill>
                <a:latin typeface="+mn-lt"/>
                <a:ea typeface="+mn-ea"/>
                <a:cs typeface="+mn-cs"/>
              </a:rPr>
              <a:t>the segment offset is viewed as a page number and page offset for a page within the</a:t>
            </a:r>
          </a:p>
          <a:p>
            <a:r>
              <a:rPr lang="en-US" sz="1200" kern="1200" baseline="0" dirty="0">
                <a:solidFill>
                  <a:schemeClr val="tx1"/>
                </a:solidFill>
                <a:latin typeface="+mn-lt"/>
                <a:ea typeface="+mn-ea"/>
                <a:cs typeface="+mn-cs"/>
              </a:rPr>
              <a:t>specified segment.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extLst>
      <p:ext uri="{BB962C8B-B14F-4D97-AF65-F5344CB8AC3E}">
        <p14:creationId xmlns:p14="http://schemas.microsoft.com/office/powerpoint/2010/main" val="985724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ＭＳ Ｐゴシック" charset="0"/>
                <a:cs typeface="ＭＳ Ｐゴシック" charset="0"/>
              </a:rPr>
              <a:t>This figure suggests a structure to support combined paging/segmentation</a:t>
            </a:r>
          </a:p>
          <a:p>
            <a:r>
              <a:rPr lang="en-US" sz="1200" kern="1200" baseline="0" dirty="0">
                <a:solidFill>
                  <a:schemeClr val="tx1"/>
                </a:solidFill>
                <a:latin typeface="+mn-lt"/>
                <a:ea typeface="ＭＳ Ｐゴシック" charset="0"/>
                <a:cs typeface="ＭＳ Ｐゴシック" charset="0"/>
              </a:rPr>
              <a:t>(note similarity to Figure 8.4 ). Associated with each process is a segment table and</a:t>
            </a:r>
          </a:p>
          <a:p>
            <a:r>
              <a:rPr lang="en-US" sz="1200" kern="1200" baseline="0" dirty="0">
                <a:solidFill>
                  <a:schemeClr val="tx1"/>
                </a:solidFill>
                <a:latin typeface="+mn-lt"/>
                <a:ea typeface="ＭＳ Ｐゴシック" charset="0"/>
                <a:cs typeface="ＭＳ Ｐゴシック" charset="0"/>
              </a:rPr>
              <a:t>a number of page tables, one per process segment. When a particular process is</a:t>
            </a:r>
          </a:p>
          <a:p>
            <a:r>
              <a:rPr lang="en-US" sz="1200" kern="1200" baseline="0" dirty="0">
                <a:solidFill>
                  <a:schemeClr val="tx1"/>
                </a:solidFill>
                <a:latin typeface="+mn-lt"/>
                <a:ea typeface="ＭＳ Ｐゴシック" charset="0"/>
                <a:cs typeface="ＭＳ Ｐゴシック" charset="0"/>
              </a:rPr>
              <a:t>running, a register holds the starting address of the segment table for that process.</a:t>
            </a:r>
          </a:p>
          <a:p>
            <a:r>
              <a:rPr lang="en-US" sz="1200" kern="1200" baseline="0" dirty="0">
                <a:solidFill>
                  <a:schemeClr val="tx1"/>
                </a:solidFill>
                <a:latin typeface="+mn-lt"/>
                <a:ea typeface="ＭＳ Ｐゴシック" charset="0"/>
                <a:cs typeface="ＭＳ Ｐゴシック" charset="0"/>
              </a:rPr>
              <a:t>Presented with a virtual address, the processor uses the segment number portion to</a:t>
            </a:r>
          </a:p>
          <a:p>
            <a:r>
              <a:rPr lang="en-US" sz="1200" kern="1200" baseline="0" dirty="0">
                <a:solidFill>
                  <a:schemeClr val="tx1"/>
                </a:solidFill>
                <a:latin typeface="+mn-lt"/>
                <a:ea typeface="ＭＳ Ｐゴシック" charset="0"/>
                <a:cs typeface="ＭＳ Ｐゴシック" charset="0"/>
              </a:rPr>
              <a:t>index into the process segment table to find the page table for that segment. Then</a:t>
            </a:r>
          </a:p>
          <a:p>
            <a:r>
              <a:rPr lang="en-US" sz="1200" kern="1200" baseline="0" dirty="0">
                <a:solidFill>
                  <a:schemeClr val="tx1"/>
                </a:solidFill>
                <a:latin typeface="+mn-lt"/>
                <a:ea typeface="ＭＳ Ｐゴシック" charset="0"/>
                <a:cs typeface="ＭＳ Ｐゴシック" charset="0"/>
              </a:rPr>
              <a:t>the page number portion of the virtual address is used to index the page table and</a:t>
            </a:r>
          </a:p>
          <a:p>
            <a:r>
              <a:rPr lang="en-US" sz="1200" kern="1200" baseline="0" dirty="0">
                <a:solidFill>
                  <a:schemeClr val="tx1"/>
                </a:solidFill>
                <a:latin typeface="+mn-lt"/>
                <a:ea typeface="ＭＳ Ｐゴシック" charset="0"/>
                <a:cs typeface="ＭＳ Ｐゴシック" charset="0"/>
              </a:rPr>
              <a:t>look up the corresponding frame number. This is combined with the offset portion</a:t>
            </a:r>
          </a:p>
          <a:p>
            <a:r>
              <a:rPr lang="en-US" sz="1200" kern="1200" baseline="0" dirty="0">
                <a:solidFill>
                  <a:schemeClr val="tx1"/>
                </a:solidFill>
                <a:latin typeface="+mn-lt"/>
                <a:ea typeface="ＭＳ Ｐゴシック" charset="0"/>
                <a:cs typeface="ＭＳ Ｐゴシック" charset="0"/>
              </a:rPr>
              <a:t>of the virtual address to produce the desired real address.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7</a:t>
            </a:fld>
            <a:endParaRPr lang="en-US"/>
          </a:p>
        </p:txBody>
      </p:sp>
    </p:spTree>
    <p:extLst>
      <p:ext uri="{BB962C8B-B14F-4D97-AF65-F5344CB8AC3E}">
        <p14:creationId xmlns:p14="http://schemas.microsoft.com/office/powerpoint/2010/main" val="1503767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ＭＳ Ｐゴシック" charset="0"/>
                <a:cs typeface="ＭＳ Ｐゴシック" charset="0"/>
              </a:rPr>
              <a:t>Figure c suggests the segment table entry and page table entry formats. As</a:t>
            </a:r>
          </a:p>
          <a:p>
            <a:r>
              <a:rPr lang="en-US" sz="1200" kern="1200" baseline="0" dirty="0">
                <a:solidFill>
                  <a:schemeClr val="tx1"/>
                </a:solidFill>
                <a:latin typeface="+mn-lt"/>
                <a:ea typeface="ＭＳ Ｐゴシック" charset="0"/>
                <a:cs typeface="ＭＳ Ｐゴシック" charset="0"/>
              </a:rPr>
              <a:t>before, the segment table entry contains the length of the segment. It also contains</a:t>
            </a:r>
          </a:p>
          <a:p>
            <a:r>
              <a:rPr lang="en-US" sz="1200" kern="1200" baseline="0" dirty="0">
                <a:solidFill>
                  <a:schemeClr val="tx1"/>
                </a:solidFill>
                <a:latin typeface="+mn-lt"/>
                <a:ea typeface="ＭＳ Ｐゴシック" charset="0"/>
                <a:cs typeface="ＭＳ Ｐゴシック" charset="0"/>
              </a:rPr>
              <a:t>a base field, which now refers to a page table. The present and modified bits are not</a:t>
            </a:r>
          </a:p>
          <a:p>
            <a:r>
              <a:rPr lang="en-US" sz="1200" kern="1200" baseline="0" dirty="0">
                <a:solidFill>
                  <a:schemeClr val="tx1"/>
                </a:solidFill>
                <a:latin typeface="+mn-lt"/>
                <a:ea typeface="ＭＳ Ｐゴシック" charset="0"/>
                <a:cs typeface="ＭＳ Ｐゴシック" charset="0"/>
              </a:rPr>
              <a:t>needed because these matters are handled at the page level. Other control bits may</a:t>
            </a:r>
          </a:p>
          <a:p>
            <a:r>
              <a:rPr lang="en-US" sz="1200" kern="1200" baseline="0" dirty="0">
                <a:solidFill>
                  <a:schemeClr val="tx1"/>
                </a:solidFill>
                <a:latin typeface="+mn-lt"/>
                <a:ea typeface="ＭＳ Ｐゴシック" charset="0"/>
                <a:cs typeface="ＭＳ Ｐゴシック" charset="0"/>
              </a:rPr>
              <a:t>be used, for purposes of sharing and protection. The page table entry is essentially</a:t>
            </a:r>
          </a:p>
          <a:p>
            <a:r>
              <a:rPr lang="en-US" sz="1200" kern="1200" baseline="0" dirty="0">
                <a:solidFill>
                  <a:schemeClr val="tx1"/>
                </a:solidFill>
                <a:latin typeface="+mn-lt"/>
                <a:ea typeface="ＭＳ Ｐゴシック" charset="0"/>
                <a:cs typeface="ＭＳ Ｐゴシック" charset="0"/>
              </a:rPr>
              <a:t>the same as is used in a pure paging system. Each page number is mapped into a corresponding</a:t>
            </a:r>
          </a:p>
          <a:p>
            <a:r>
              <a:rPr lang="en-US" sz="1200" kern="1200" baseline="0" dirty="0">
                <a:solidFill>
                  <a:schemeClr val="tx1"/>
                </a:solidFill>
                <a:latin typeface="+mn-lt"/>
                <a:ea typeface="ＭＳ Ｐゴシック" charset="0"/>
                <a:cs typeface="ＭＳ Ｐゴシック" charset="0"/>
              </a:rPr>
              <a:t>frame number if the page is present in main memory. The modified bit</a:t>
            </a:r>
          </a:p>
          <a:p>
            <a:r>
              <a:rPr lang="en-US" sz="1200" kern="1200" baseline="0" dirty="0">
                <a:solidFill>
                  <a:schemeClr val="tx1"/>
                </a:solidFill>
                <a:latin typeface="+mn-lt"/>
                <a:ea typeface="ＭＳ Ｐゴシック" charset="0"/>
                <a:cs typeface="ＭＳ Ｐゴシック" charset="0"/>
              </a:rPr>
              <a:t>indicates whether this page needs to be written back out when the frame is allocated</a:t>
            </a:r>
          </a:p>
          <a:p>
            <a:r>
              <a:rPr lang="en-US" sz="1200" kern="1200" baseline="0" dirty="0">
                <a:solidFill>
                  <a:schemeClr val="tx1"/>
                </a:solidFill>
                <a:latin typeface="+mn-lt"/>
                <a:ea typeface="ＭＳ Ｐゴシック" charset="0"/>
                <a:cs typeface="ＭＳ Ｐゴシック" charset="0"/>
              </a:rPr>
              <a:t>to another page. There may be other control bits dealing with protection or other</a:t>
            </a:r>
          </a:p>
          <a:p>
            <a:r>
              <a:rPr lang="en-US" sz="1200" kern="1200" baseline="0" dirty="0">
                <a:solidFill>
                  <a:schemeClr val="tx1"/>
                </a:solidFill>
                <a:latin typeface="+mn-lt"/>
                <a:ea typeface="ＭＳ Ｐゴシック" charset="0"/>
                <a:cs typeface="ＭＳ Ｐゴシック" charset="0"/>
              </a:rPr>
              <a:t>aspects of memory management.</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8</a:t>
            </a:fld>
            <a:endParaRPr lang="en-US"/>
          </a:p>
        </p:txBody>
      </p:sp>
    </p:spTree>
    <p:extLst>
      <p:ext uri="{BB962C8B-B14F-4D97-AF65-F5344CB8AC3E}">
        <p14:creationId xmlns:p14="http://schemas.microsoft.com/office/powerpoint/2010/main" val="4257035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NZ" b="0" dirty="0"/>
              <a:t>This figure</a:t>
            </a:r>
            <a:r>
              <a:rPr lang="en-NZ" b="0" baseline="0" dirty="0"/>
              <a:t> </a:t>
            </a:r>
            <a:r>
              <a:rPr lang="en-NZ" b="0" dirty="0"/>
              <a:t>illustrates the types of protection relationships that can be enforced in such a system.</a:t>
            </a:r>
          </a:p>
          <a:p>
            <a:endParaRPr lang="en-NZ" b="0" dirty="0"/>
          </a:p>
          <a:p>
            <a:r>
              <a:rPr lang="en-US" sz="1200" b="0" kern="1200" baseline="0" dirty="0">
                <a:solidFill>
                  <a:schemeClr val="tx1"/>
                </a:solidFill>
                <a:latin typeface="+mn-lt"/>
                <a:ea typeface="+mn-ea"/>
                <a:cs typeface="+mn-cs"/>
              </a:rPr>
              <a:t>More sophisticated mechanisms can also be provided. A common scheme is</a:t>
            </a:r>
          </a:p>
          <a:p>
            <a:r>
              <a:rPr lang="en-US" sz="1200" b="0" kern="1200" baseline="0" dirty="0">
                <a:solidFill>
                  <a:schemeClr val="tx1"/>
                </a:solidFill>
                <a:latin typeface="+mn-lt"/>
                <a:ea typeface="+mn-ea"/>
                <a:cs typeface="+mn-cs"/>
              </a:rPr>
              <a:t>to use a ring-protection structure, of the type we referred to in Chapter 3 ( Figure</a:t>
            </a:r>
          </a:p>
          <a:p>
            <a:r>
              <a:rPr lang="en-US" sz="1200" b="0" kern="1200" baseline="0" dirty="0">
                <a:solidFill>
                  <a:schemeClr val="tx1"/>
                </a:solidFill>
                <a:latin typeface="+mn-lt"/>
                <a:ea typeface="+mn-ea"/>
                <a:cs typeface="+mn-cs"/>
              </a:rPr>
              <a:t>3.18 ). In this scheme, lower-numbered, or inner, rings enjoy greater privilege than</a:t>
            </a:r>
          </a:p>
          <a:p>
            <a:r>
              <a:rPr lang="en-US" sz="1200" b="0" kern="1200" baseline="0" dirty="0">
                <a:solidFill>
                  <a:schemeClr val="tx1"/>
                </a:solidFill>
                <a:latin typeface="+mn-lt"/>
                <a:ea typeface="+mn-ea"/>
                <a:cs typeface="+mn-cs"/>
              </a:rPr>
              <a:t>higher-numbered, or outer, rings. Typically, ring 0 is reserved for kernel functions</a:t>
            </a:r>
          </a:p>
          <a:p>
            <a:r>
              <a:rPr lang="en-US" sz="1200" b="0" kern="1200" baseline="0" dirty="0">
                <a:solidFill>
                  <a:schemeClr val="tx1"/>
                </a:solidFill>
                <a:latin typeface="+mn-lt"/>
                <a:ea typeface="+mn-ea"/>
                <a:cs typeface="+mn-cs"/>
              </a:rPr>
              <a:t>of the operating system, with applications at a higher level. Some utilities or operating</a:t>
            </a:r>
          </a:p>
          <a:p>
            <a:r>
              <a:rPr lang="en-US" sz="1200" b="0" kern="1200" baseline="0" dirty="0">
                <a:solidFill>
                  <a:schemeClr val="tx1"/>
                </a:solidFill>
                <a:latin typeface="+mn-lt"/>
                <a:ea typeface="+mn-ea"/>
                <a:cs typeface="+mn-cs"/>
              </a:rPr>
              <a:t>system services may occupy an intermediate ring. Basic principles of the ring</a:t>
            </a:r>
          </a:p>
          <a:p>
            <a:r>
              <a:rPr lang="en-US" sz="1200" b="0" kern="1200" baseline="0" dirty="0">
                <a:solidFill>
                  <a:schemeClr val="tx1"/>
                </a:solidFill>
                <a:latin typeface="+mn-lt"/>
                <a:ea typeface="+mn-ea"/>
                <a:cs typeface="+mn-cs"/>
              </a:rPr>
              <a:t>system are as follows: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1. A program may access only data that reside on the same ring or a less privileged</a:t>
            </a:r>
          </a:p>
          <a:p>
            <a:r>
              <a:rPr lang="en-US" sz="1200" b="0" kern="1200" baseline="0" dirty="0">
                <a:solidFill>
                  <a:schemeClr val="tx1"/>
                </a:solidFill>
                <a:latin typeface="+mn-lt"/>
                <a:ea typeface="+mn-ea"/>
                <a:cs typeface="+mn-cs"/>
              </a:rPr>
              <a:t>ring.</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2. A program may call services residing on the same or a more privileged ring.</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a:t>
            </a:fld>
            <a:endParaRPr lang="en-US" dirty="0"/>
          </a:p>
        </p:txBody>
      </p:sp>
    </p:spTree>
    <p:extLst>
      <p:ext uri="{BB962C8B-B14F-4D97-AF65-F5344CB8AC3E}">
        <p14:creationId xmlns:p14="http://schemas.microsoft.com/office/powerpoint/2010/main" val="1135095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mn-lt"/>
                <a:ea typeface="+mn-ea"/>
                <a:cs typeface="+mn-cs"/>
              </a:rPr>
              <a:t>The design of the memory management portion of an operating system depends on</a:t>
            </a:r>
          </a:p>
          <a:p>
            <a:r>
              <a:rPr lang="en-US" sz="1200" kern="1200" baseline="0" dirty="0">
                <a:solidFill>
                  <a:schemeClr val="tx1"/>
                </a:solidFill>
                <a:latin typeface="+mn-lt"/>
                <a:ea typeface="+mn-ea"/>
                <a:cs typeface="+mn-cs"/>
              </a:rPr>
              <a:t>three fundamental areas of choice: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Whether or not to use virtual memory techniques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use of paging or segmentation or both</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algorithms employed for various aspects of memory management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choices made in the first two areas depend on the hardware platform available.</a:t>
            </a:r>
          </a:p>
          <a:p>
            <a:r>
              <a:rPr lang="en-US" sz="1200" kern="1200" baseline="0" dirty="0">
                <a:solidFill>
                  <a:schemeClr val="tx1"/>
                </a:solidFill>
                <a:latin typeface="+mn-lt"/>
                <a:ea typeface="+mn-ea"/>
                <a:cs typeface="+mn-cs"/>
              </a:rPr>
              <a:t>Thus, earlier UNIX implementations did not provide virtual memory because the</a:t>
            </a:r>
          </a:p>
          <a:p>
            <a:r>
              <a:rPr lang="en-US" sz="1200" kern="1200" baseline="0" dirty="0">
                <a:solidFill>
                  <a:schemeClr val="tx1"/>
                </a:solidFill>
                <a:latin typeface="+mn-lt"/>
                <a:ea typeface="+mn-ea"/>
                <a:cs typeface="+mn-cs"/>
              </a:rPr>
              <a:t>processors on which the system ran did not support paging or segmentation. Neither</a:t>
            </a:r>
          </a:p>
          <a:p>
            <a:r>
              <a:rPr lang="en-US" sz="1200" kern="1200" baseline="0" dirty="0">
                <a:solidFill>
                  <a:schemeClr val="tx1"/>
                </a:solidFill>
                <a:latin typeface="+mn-lt"/>
                <a:ea typeface="+mn-ea"/>
                <a:cs typeface="+mn-cs"/>
              </a:rPr>
              <a:t>of these techniques is practical without hardware support for address translation</a:t>
            </a:r>
          </a:p>
          <a:p>
            <a:r>
              <a:rPr lang="en-US" sz="1200" kern="1200" baseline="0" dirty="0">
                <a:solidFill>
                  <a:schemeClr val="tx1"/>
                </a:solidFill>
                <a:latin typeface="+mn-lt"/>
                <a:ea typeface="+mn-ea"/>
                <a:cs typeface="+mn-cs"/>
              </a:rPr>
              <a:t>and other basic functions.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Two additional comments about the first two items in the preceding list: First,</a:t>
            </a:r>
          </a:p>
          <a:p>
            <a:r>
              <a:rPr lang="en-US" sz="1200" kern="1200" baseline="0" dirty="0">
                <a:solidFill>
                  <a:schemeClr val="tx1"/>
                </a:solidFill>
                <a:latin typeface="+mn-lt"/>
                <a:ea typeface="+mn-ea"/>
                <a:cs typeface="+mn-cs"/>
              </a:rPr>
              <a:t>with the exception of operating systems for some of the older personal computers,</a:t>
            </a:r>
          </a:p>
          <a:p>
            <a:r>
              <a:rPr lang="en-US" sz="1200" kern="1200" baseline="0" dirty="0">
                <a:solidFill>
                  <a:schemeClr val="tx1"/>
                </a:solidFill>
                <a:latin typeface="+mn-lt"/>
                <a:ea typeface="+mn-ea"/>
                <a:cs typeface="+mn-cs"/>
              </a:rPr>
              <a:t>such as MS-DOS, and specialized systems, all important operating systems provide</a:t>
            </a:r>
          </a:p>
          <a:p>
            <a:r>
              <a:rPr lang="en-US" sz="1200" kern="1200" baseline="0" dirty="0">
                <a:solidFill>
                  <a:schemeClr val="tx1"/>
                </a:solidFill>
                <a:latin typeface="+mn-lt"/>
                <a:ea typeface="+mn-ea"/>
                <a:cs typeface="+mn-cs"/>
              </a:rPr>
              <a:t>virtual memory. Second, pure segmentation systems are becoming increasingly rare.</a:t>
            </a:r>
          </a:p>
          <a:p>
            <a:r>
              <a:rPr lang="en-US" sz="1200" kern="1200" baseline="0" dirty="0">
                <a:solidFill>
                  <a:schemeClr val="tx1"/>
                </a:solidFill>
                <a:latin typeface="+mn-lt"/>
                <a:ea typeface="+mn-ea"/>
                <a:cs typeface="+mn-cs"/>
              </a:rPr>
              <a:t>When segmentation is combined with paging, most of the memory management</a:t>
            </a:r>
          </a:p>
          <a:p>
            <a:r>
              <a:rPr lang="en-US" sz="1200" kern="1200" baseline="0" dirty="0">
                <a:solidFill>
                  <a:schemeClr val="tx1"/>
                </a:solidFill>
                <a:latin typeface="+mn-lt"/>
                <a:ea typeface="+mn-ea"/>
                <a:cs typeface="+mn-cs"/>
              </a:rPr>
              <a:t>issues confronting the operating system designer are in the area of paging. Thus,</a:t>
            </a:r>
          </a:p>
          <a:p>
            <a:r>
              <a:rPr lang="en-US" sz="1200" kern="1200" baseline="0" dirty="0">
                <a:solidFill>
                  <a:schemeClr val="tx1"/>
                </a:solidFill>
                <a:latin typeface="+mn-lt"/>
                <a:ea typeface="+mn-ea"/>
                <a:cs typeface="+mn-cs"/>
              </a:rPr>
              <a:t>we can concentrate in this section on the issues associated with paging.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choices related to the third item are the domain of operating system software</a:t>
            </a:r>
          </a:p>
          <a:p>
            <a:r>
              <a:rPr lang="en-US" sz="1200" kern="1200" baseline="0" dirty="0">
                <a:solidFill>
                  <a:schemeClr val="tx1"/>
                </a:solidFill>
                <a:latin typeface="+mn-lt"/>
                <a:ea typeface="+mn-ea"/>
                <a:cs typeface="+mn-cs"/>
              </a:rPr>
              <a:t>and are the subject of this section.</a:t>
            </a:r>
            <a:endParaRPr lang="en-NZ" baseline="0" dirty="0"/>
          </a:p>
          <a:p>
            <a:pPr lvl="0"/>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a:t>
            </a:fld>
            <a:endParaRPr lang="en-US" dirty="0"/>
          </a:p>
        </p:txBody>
      </p:sp>
    </p:spTree>
    <p:extLst>
      <p:ext uri="{BB962C8B-B14F-4D97-AF65-F5344CB8AC3E}">
        <p14:creationId xmlns:p14="http://schemas.microsoft.com/office/powerpoint/2010/main" val="24848565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226484"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8" descr="SGCOE V 158 289"/>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0363200" y="5791201"/>
            <a:ext cx="15240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2130426"/>
            <a:ext cx="10363200" cy="1470025"/>
          </a:xfrm>
        </p:spPr>
        <p:txBody>
          <a:bodyPr/>
          <a:lstStyle>
            <a:lvl1pPr>
              <a:defRPr>
                <a:solidFill>
                  <a:srgbClr val="0000FF"/>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0"/>
          </p:nvPr>
        </p:nvSpPr>
        <p:spPr>
          <a:xfrm>
            <a:off x="8737600" y="6356351"/>
            <a:ext cx="1422400" cy="365125"/>
          </a:xfrm>
        </p:spPr>
        <p:txBody>
          <a:bodyPr/>
          <a:lstStyle>
            <a:lvl1pPr algn="l">
              <a:defRPr/>
            </a:lvl1pPr>
          </a:lstStyle>
          <a:p>
            <a:pPr>
              <a:defRPr/>
            </a:pPr>
            <a:fld id="{28F4A3D6-8C1B-B547-85DF-557C25BCE148}" type="slidenum">
              <a:rPr lang="en-US" smtClean="0"/>
              <a:pPr>
                <a:defRPr/>
              </a:pPr>
              <a:t>‹#›</a:t>
            </a:fld>
            <a:endParaRPr lang="en-US" dirty="0"/>
          </a:p>
        </p:txBody>
      </p:sp>
    </p:spTree>
    <p:extLst>
      <p:ext uri="{BB962C8B-B14F-4D97-AF65-F5344CB8AC3E}">
        <p14:creationId xmlns:p14="http://schemas.microsoft.com/office/powerpoint/2010/main" val="85623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4"/>
          </p:nvPr>
        </p:nvSpPr>
        <p:spPr>
          <a:xfrm>
            <a:off x="508000" y="6324601"/>
            <a:ext cx="1320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algn="l">
              <a:defRPr/>
            </a:pPr>
            <a:fld id="{BFA6D376-C5A1-F04E-B9D7-60DF914D4450}" type="slidenum">
              <a:rPr lang="en-US" smtClean="0"/>
              <a:pPr algn="l">
                <a:defRPr/>
              </a:pPr>
              <a:t>‹#›</a:t>
            </a:fld>
            <a:endParaRPr lang="en-US" dirty="0"/>
          </a:p>
        </p:txBody>
      </p:sp>
    </p:spTree>
    <p:extLst>
      <p:ext uri="{BB962C8B-B14F-4D97-AF65-F5344CB8AC3E}">
        <p14:creationId xmlns:p14="http://schemas.microsoft.com/office/powerpoint/2010/main" val="1550763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a:xfrm>
            <a:off x="8920480" y="6492876"/>
            <a:ext cx="2844800" cy="365125"/>
          </a:xfrm>
          <a:prstGeom prst="rect">
            <a:avLst/>
          </a:prstGeom>
        </p:spPr>
        <p:txBody>
          <a:bodyPr/>
          <a:lstStyle/>
          <a:p>
            <a:pPr>
              <a:defRPr/>
            </a:pPr>
            <a:fld id="{C5C2DFDA-E025-4D42-93AC-2B40E8405F1A}" type="datetime1">
              <a:rPr lang="en-US" smtClean="0"/>
              <a:t>12/5/18</a:t>
            </a:fld>
            <a:endParaRPr lang="en-US" dirty="0"/>
          </a:p>
        </p:txBody>
      </p:sp>
      <p:sp>
        <p:nvSpPr>
          <p:cNvPr id="4" name="Footer Placeholder 3"/>
          <p:cNvSpPr>
            <a:spLocks noGrp="1"/>
          </p:cNvSpPr>
          <p:nvPr>
            <p:ph type="ftr" sz="quarter" idx="11"/>
          </p:nvPr>
        </p:nvSpPr>
        <p:spPr>
          <a:xfrm>
            <a:off x="424329" y="6492876"/>
            <a:ext cx="4554072" cy="365125"/>
          </a:xfrm>
          <a:prstGeom prst="rect">
            <a:avLst/>
          </a:prstGeom>
        </p:spPr>
        <p:txBody>
          <a:bodyPr/>
          <a:lstStyle/>
          <a:p>
            <a:pPr>
              <a:defRPr/>
            </a:pPr>
            <a:endParaRPr lang="en-US" dirty="0"/>
          </a:p>
        </p:txBody>
      </p:sp>
      <p:sp>
        <p:nvSpPr>
          <p:cNvPr id="5" name="Slide Number Placeholder 4"/>
          <p:cNvSpPr>
            <a:spLocks noGrp="1"/>
          </p:cNvSpPr>
          <p:nvPr>
            <p:ph type="sldNum" sz="quarter" idx="12"/>
          </p:nvPr>
        </p:nvSpPr>
        <p:spPr/>
        <p:txBody>
          <a:bodyPr/>
          <a:lstStyle>
            <a:lvl1pPr algn="l">
              <a:defRPr/>
            </a:lvl1pPr>
          </a:lstStyle>
          <a:p>
            <a:pPr>
              <a:defRPr/>
            </a:pPr>
            <a:fld id="{97012834-41A2-49E3-8762-B14EE3F5CFB1}" type="slidenum">
              <a:rPr lang="en-US" smtClean="0"/>
              <a:pPr>
                <a:defRPr/>
              </a:pPr>
              <a:t>‹#›</a:t>
            </a:fld>
            <a:endParaRPr lang="en-US" dirty="0"/>
          </a:p>
        </p:txBody>
      </p:sp>
    </p:spTree>
    <p:extLst>
      <p:ext uri="{BB962C8B-B14F-4D97-AF65-F5344CB8AC3E}">
        <p14:creationId xmlns:p14="http://schemas.microsoft.com/office/powerpoint/2010/main" val="109421196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useBgFill="1">
        <p:nvSpPr>
          <p:cNvPr id="10" name="Rectangle 9"/>
          <p:cNvSpPr/>
          <p:nvPr/>
        </p:nvSpPr>
        <p:spPr>
          <a:xfrm>
            <a:off x="445105" y="566058"/>
            <a:ext cx="1127276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26720" y="320040"/>
            <a:ext cx="1133856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09600" y="457200"/>
            <a:ext cx="109728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877824" y="1644868"/>
            <a:ext cx="4876800" cy="1098332"/>
          </a:xfrm>
        </p:spPr>
        <p:txBody>
          <a:bodyPr anchor="b"/>
          <a:lstStyle>
            <a:lvl1pPr algn="l">
              <a:defRPr sz="3600" b="0">
                <a:solidFill>
                  <a:schemeClr val="accent1"/>
                </a:solidFill>
                <a:effectLst/>
              </a:defRPr>
            </a:lvl1pPr>
          </a:lstStyle>
          <a:p>
            <a:r>
              <a:rPr lang="en-US"/>
              <a:t>Click to edit Master title style</a:t>
            </a:r>
            <a:endParaRPr/>
          </a:p>
        </p:txBody>
      </p:sp>
      <p:sp>
        <p:nvSpPr>
          <p:cNvPr id="3" name="Content Placeholder 2"/>
          <p:cNvSpPr>
            <a:spLocks noGrp="1"/>
          </p:cNvSpPr>
          <p:nvPr>
            <p:ph idx="1"/>
          </p:nvPr>
        </p:nvSpPr>
        <p:spPr>
          <a:xfrm>
            <a:off x="6437376" y="654268"/>
            <a:ext cx="48768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77824" y="2774732"/>
            <a:ext cx="48768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8920480" y="6492876"/>
            <a:ext cx="2844800" cy="365125"/>
          </a:xfrm>
          <a:prstGeom prst="rect">
            <a:avLst/>
          </a:prstGeom>
        </p:spPr>
        <p:txBody>
          <a:bodyPr/>
          <a:lstStyle/>
          <a:p>
            <a:pPr>
              <a:defRPr/>
            </a:pPr>
            <a:fld id="{B782D6F4-4189-4086-960D-49C22A01EB09}" type="datetime1">
              <a:rPr lang="en-US" smtClean="0"/>
              <a:t>12/5/18</a:t>
            </a:fld>
            <a:endParaRPr lang="en-US" dirty="0"/>
          </a:p>
        </p:txBody>
      </p:sp>
      <p:sp>
        <p:nvSpPr>
          <p:cNvPr id="6" name="Footer Placeholder 5"/>
          <p:cNvSpPr>
            <a:spLocks noGrp="1"/>
          </p:cNvSpPr>
          <p:nvPr>
            <p:ph type="ftr" sz="quarter" idx="11"/>
          </p:nvPr>
        </p:nvSpPr>
        <p:spPr>
          <a:xfrm>
            <a:off x="424329" y="6492876"/>
            <a:ext cx="4554072" cy="365125"/>
          </a:xfrm>
          <a:prstGeom prst="rect">
            <a:avLst/>
          </a:prstGeom>
        </p:spPr>
        <p:txBody>
          <a:bodyPr/>
          <a:lstStyle/>
          <a:p>
            <a:pPr>
              <a:defRPr/>
            </a:pPr>
            <a:endParaRPr lang="en-US" dirty="0"/>
          </a:p>
        </p:txBody>
      </p:sp>
      <p:sp>
        <p:nvSpPr>
          <p:cNvPr id="7" name="Slide Number Placeholder 6"/>
          <p:cNvSpPr>
            <a:spLocks noGrp="1"/>
          </p:cNvSpPr>
          <p:nvPr>
            <p:ph type="sldNum" sz="quarter" idx="12"/>
          </p:nvPr>
        </p:nvSpPr>
        <p:spPr/>
        <p:txBody>
          <a:bodyPr/>
          <a:lstStyle>
            <a:lvl1pPr algn="l">
              <a:defRPr/>
            </a:lvl1pPr>
          </a:lstStyle>
          <a:p>
            <a:fld id="{69E29E33-B620-47F9-BB04-8846C2A5AFCC}" type="slidenum">
              <a:rPr lang="en-US" smtClean="0"/>
              <a:pPr/>
              <a:t>‹#›</a:t>
            </a:fld>
            <a:endParaRPr lang="en-US" dirty="0"/>
          </a:p>
        </p:txBody>
      </p:sp>
    </p:spTree>
    <p:extLst>
      <p:ext uri="{BB962C8B-B14F-4D97-AF65-F5344CB8AC3E}">
        <p14:creationId xmlns:p14="http://schemas.microsoft.com/office/powerpoint/2010/main" val="425021112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useBgFill="1">
        <p:nvSpPr>
          <p:cNvPr id="7" name="Rectangle 6"/>
          <p:cNvSpPr/>
          <p:nvPr/>
        </p:nvSpPr>
        <p:spPr>
          <a:xfrm>
            <a:off x="474133" y="566058"/>
            <a:ext cx="11195352"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p:cNvSpPr/>
          <p:nvPr/>
        </p:nvSpPr>
        <p:spPr>
          <a:xfrm>
            <a:off x="426720" y="320040"/>
            <a:ext cx="1133856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p:cNvSpPr/>
          <p:nvPr/>
        </p:nvSpPr>
        <p:spPr>
          <a:xfrm>
            <a:off x="609600" y="457200"/>
            <a:ext cx="109728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a:xfrm>
            <a:off x="8920480" y="6492876"/>
            <a:ext cx="2844800" cy="365125"/>
          </a:xfrm>
          <a:prstGeom prst="rect">
            <a:avLst/>
          </a:prstGeom>
        </p:spPr>
        <p:txBody>
          <a:bodyPr/>
          <a:lstStyle/>
          <a:p>
            <a:pPr>
              <a:defRPr/>
            </a:pPr>
            <a:fld id="{82EE9658-427F-4516-98E7-375D285CC662}" type="datetime1">
              <a:rPr lang="en-US" smtClean="0"/>
              <a:t>12/5/18</a:t>
            </a:fld>
            <a:endParaRPr lang="en-US" dirty="0"/>
          </a:p>
        </p:txBody>
      </p:sp>
      <p:sp>
        <p:nvSpPr>
          <p:cNvPr id="3" name="Footer Placeholder 2"/>
          <p:cNvSpPr>
            <a:spLocks noGrp="1"/>
          </p:cNvSpPr>
          <p:nvPr>
            <p:ph type="ftr" sz="quarter" idx="11"/>
          </p:nvPr>
        </p:nvSpPr>
        <p:spPr>
          <a:xfrm>
            <a:off x="424329" y="6492876"/>
            <a:ext cx="4554072" cy="365125"/>
          </a:xfrm>
          <a:prstGeom prst="rect">
            <a:avLst/>
          </a:prstGeom>
        </p:spPr>
        <p:txBody>
          <a:bodyPr/>
          <a:lstStyle/>
          <a:p>
            <a:pPr>
              <a:defRPr/>
            </a:pPr>
            <a:endParaRPr lang="en-US" dirty="0"/>
          </a:p>
        </p:txBody>
      </p:sp>
      <p:sp>
        <p:nvSpPr>
          <p:cNvPr id="4" name="Slide Number Placeholder 3"/>
          <p:cNvSpPr>
            <a:spLocks noGrp="1"/>
          </p:cNvSpPr>
          <p:nvPr>
            <p:ph type="sldNum" sz="quarter" idx="12"/>
          </p:nvPr>
        </p:nvSpPr>
        <p:spPr/>
        <p:txBody>
          <a:bodyPr/>
          <a:lstStyle>
            <a:lvl1pPr algn="l">
              <a:defRPr/>
            </a:lvl1pPr>
          </a:lstStyle>
          <a:p>
            <a:pPr>
              <a:defRPr/>
            </a:pPr>
            <a:fld id="{0A9A6F0D-A611-4358-861D-7B01E8303898}" type="slidenum">
              <a:rPr lang="en-US" smtClean="0"/>
              <a:pPr>
                <a:defRPr/>
              </a:pPr>
              <a:t>‹#›</a:t>
            </a:fld>
            <a:endParaRPr lang="en-US" dirty="0"/>
          </a:p>
        </p:txBody>
      </p:sp>
    </p:spTree>
    <p:extLst>
      <p:ext uri="{BB962C8B-B14F-4D97-AF65-F5344CB8AC3E}">
        <p14:creationId xmlns:p14="http://schemas.microsoft.com/office/powerpoint/2010/main" val="380716998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884517" y="2040082"/>
            <a:ext cx="48768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84517" y="2797175"/>
            <a:ext cx="48768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37376" y="2040082"/>
            <a:ext cx="48768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37376" y="2797175"/>
            <a:ext cx="48768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a:xfrm>
            <a:off x="8920480" y="6492876"/>
            <a:ext cx="2844800" cy="365125"/>
          </a:xfrm>
          <a:prstGeom prst="rect">
            <a:avLst/>
          </a:prstGeom>
        </p:spPr>
        <p:txBody>
          <a:bodyPr/>
          <a:lstStyle/>
          <a:p>
            <a:pPr>
              <a:defRPr/>
            </a:pPr>
            <a:fld id="{11881156-E0E4-4531-ADC5-27E4C5329A22}" type="datetime1">
              <a:rPr lang="en-US" smtClean="0"/>
              <a:t>12/5/18</a:t>
            </a:fld>
            <a:endParaRPr lang="en-US" dirty="0"/>
          </a:p>
        </p:txBody>
      </p:sp>
      <p:sp>
        <p:nvSpPr>
          <p:cNvPr id="8" name="Footer Placeholder 7"/>
          <p:cNvSpPr>
            <a:spLocks noGrp="1"/>
          </p:cNvSpPr>
          <p:nvPr>
            <p:ph type="ftr" sz="quarter" idx="11"/>
          </p:nvPr>
        </p:nvSpPr>
        <p:spPr>
          <a:xfrm>
            <a:off x="424329" y="6492876"/>
            <a:ext cx="4554072" cy="365125"/>
          </a:xfrm>
          <a:prstGeom prst="rect">
            <a:avLst/>
          </a:prstGeom>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D56104A5-FF6A-4891-8FE3-D539A7A66E05}" type="slidenum">
              <a:rPr lang="en-US" smtClean="0"/>
              <a:pPr>
                <a:defRPr/>
              </a:pPr>
              <a:t>‹#›</a:t>
            </a:fld>
            <a:endParaRPr lang="en-US" dirty="0"/>
          </a:p>
        </p:txBody>
      </p:sp>
      <p:cxnSp>
        <p:nvCxnSpPr>
          <p:cNvPr id="11" name="Straight Connector 10"/>
          <p:cNvCxnSpPr/>
          <p:nvPr/>
        </p:nvCxnSpPr>
        <p:spPr>
          <a:xfrm rot="5400000">
            <a:off x="4408489" y="4484423"/>
            <a:ext cx="3375025" cy="2117"/>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53087724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a:spLocks noGrp="1"/>
          </p:cNvSpPr>
          <p:nvPr>
            <p:ph type="sldNum" sz="quarter" idx="4"/>
          </p:nvPr>
        </p:nvSpPr>
        <p:spPr>
          <a:xfrm>
            <a:off x="508000" y="6324601"/>
            <a:ext cx="1320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algn="l">
              <a:defRPr/>
            </a:pPr>
            <a:fld id="{BFA6D376-C5A1-F04E-B9D7-60DF914D4450}" type="slidenum">
              <a:rPr lang="en-US" smtClean="0"/>
              <a:pPr algn="l">
                <a:defRPr/>
              </a:pPr>
              <a:t>‹#›</a:t>
            </a:fld>
            <a:endParaRPr lang="en-US" dirty="0"/>
          </a:p>
        </p:txBody>
      </p:sp>
      <p:pic>
        <p:nvPicPr>
          <p:cNvPr id="5" name="Picture 8" descr="SGCOE V 158 289"/>
          <p:cNvPicPr>
            <a:picLocks noChangeAspect="1" noChangeArrowheads="1"/>
          </p:cNvPicPr>
          <p:nvPr userDrawn="1"/>
        </p:nvPicPr>
        <p:blipFill>
          <a:blip r:embed="rId8" cstate="email">
            <a:extLst>
              <a:ext uri="{28A0092B-C50C-407E-A947-70E740481C1C}">
                <a14:useLocalDpi xmlns:a14="http://schemas.microsoft.com/office/drawing/2010/main" val="0"/>
              </a:ext>
            </a:extLst>
          </a:blip>
          <a:srcRect/>
          <a:stretch>
            <a:fillRect/>
          </a:stretch>
        </p:blipFill>
        <p:spPr bwMode="auto">
          <a:xfrm>
            <a:off x="10363200" y="5791201"/>
            <a:ext cx="15240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78" r:id="rId1"/>
    <p:sldLayoutId id="2147484284" r:id="rId2"/>
    <p:sldLayoutId id="2147484285" r:id="rId3"/>
    <p:sldLayoutId id="2147484286" r:id="rId4"/>
    <p:sldLayoutId id="2147484287" r:id="rId5"/>
    <p:sldLayoutId id="2147484288" r:id="rId6"/>
  </p:sldLayoutIdLst>
  <p:hf hdr="0" ftr="0" dt="0"/>
  <p:txStyles>
    <p:titleStyle>
      <a:lvl1pPr algn="ctr" rtl="0" eaLnBrk="0" fontAlgn="base" hangingPunct="0">
        <a:spcBef>
          <a:spcPct val="0"/>
        </a:spcBef>
        <a:spcAft>
          <a:spcPct val="0"/>
        </a:spcAft>
        <a:defRPr sz="4400" kern="1200">
          <a:solidFill>
            <a:srgbClr val="0000FF"/>
          </a:solidFill>
          <a:latin typeface="Calibri"/>
          <a:ea typeface="ＭＳ Ｐゴシック" charset="0"/>
          <a:cs typeface="ＭＳ Ｐゴシック" charset="0"/>
        </a:defRPr>
      </a:lvl1pPr>
      <a:lvl2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2pPr>
      <a:lvl3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3pPr>
      <a:lvl4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4pPr>
      <a:lvl5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0"/>
        </a:spcBef>
        <a:spcAft>
          <a:spcPct val="0"/>
        </a:spcAft>
        <a:buFont typeface="Arial" charset="0"/>
        <a:buChar char="•"/>
        <a:defRPr sz="3200" kern="1200">
          <a:solidFill>
            <a:schemeClr val="tx1"/>
          </a:solidFill>
          <a:latin typeface="Calibri"/>
          <a:ea typeface="ＭＳ Ｐゴシック" charset="0"/>
          <a:cs typeface="ＭＳ Ｐゴシック" charset="0"/>
        </a:defRPr>
      </a:lvl1pPr>
      <a:lvl2pPr marL="742950" indent="-285750" algn="l" rtl="0" eaLnBrk="0" fontAlgn="base" hangingPunct="0">
        <a:spcBef>
          <a:spcPct val="0"/>
        </a:spcBef>
        <a:spcAft>
          <a:spcPct val="0"/>
        </a:spcAft>
        <a:buFont typeface="Arial" charset="0"/>
        <a:buChar char="–"/>
        <a:defRPr sz="2800" kern="1200">
          <a:solidFill>
            <a:schemeClr val="tx1"/>
          </a:solidFill>
          <a:latin typeface="Calibri"/>
          <a:ea typeface="ＭＳ Ｐゴシック" charset="0"/>
          <a:cs typeface="+mn-cs"/>
        </a:defRPr>
      </a:lvl2pPr>
      <a:lvl3pPr marL="1143000" indent="-228600" algn="l" rtl="0" eaLnBrk="0" fontAlgn="base" hangingPunct="0">
        <a:spcBef>
          <a:spcPct val="0"/>
        </a:spcBef>
        <a:spcAft>
          <a:spcPct val="0"/>
        </a:spcAft>
        <a:buFont typeface="Arial" charset="0"/>
        <a:buChar char="•"/>
        <a:defRPr sz="2400" kern="1200">
          <a:solidFill>
            <a:schemeClr val="tx1"/>
          </a:solidFill>
          <a:latin typeface="Calibri"/>
          <a:ea typeface="ＭＳ Ｐゴシック" charset="0"/>
          <a:cs typeface="+mn-cs"/>
        </a:defRPr>
      </a:lvl3pPr>
      <a:lvl4pPr marL="1600200" indent="-228600" algn="l" rtl="0" eaLnBrk="0" fontAlgn="base" hangingPunct="0">
        <a:spcBef>
          <a:spcPct val="0"/>
        </a:spcBef>
        <a:spcAft>
          <a:spcPct val="0"/>
        </a:spcAft>
        <a:buFont typeface="Arial" charset="0"/>
        <a:buChar char="–"/>
        <a:defRPr sz="2000" kern="1200">
          <a:solidFill>
            <a:schemeClr val="tx1"/>
          </a:solidFill>
          <a:latin typeface="Calibri"/>
          <a:ea typeface="ＭＳ Ｐゴシック" charset="0"/>
          <a:cs typeface="+mn-cs"/>
        </a:defRPr>
      </a:lvl4pPr>
      <a:lvl5pPr marL="2057400" indent="-228600" algn="l" rtl="0" eaLnBrk="0" fontAlgn="base" hangingPunct="0">
        <a:spcBef>
          <a:spcPct val="0"/>
        </a:spcBef>
        <a:spcAft>
          <a:spcPct val="0"/>
        </a:spcAft>
        <a:buFont typeface="Arial" charset="0"/>
        <a:buChar char="»"/>
        <a:defRPr sz="2000" kern="1200">
          <a:solidFill>
            <a:schemeClr val="tx1"/>
          </a:solidFill>
          <a:latin typeface="Calibri"/>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hyperlink" Target="http://www.ratemyprofessors.com/ShowRatings.jsp?tid=1155251"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p:cNvSpPr>
          <p:nvPr/>
        </p:nvSpPr>
        <p:spPr bwMode="auto">
          <a:xfrm>
            <a:off x="1828800" y="533400"/>
            <a:ext cx="8686800" cy="34004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0000FF"/>
                </a:solidFill>
                <a:latin typeface="Calibri"/>
                <a:ea typeface="ＭＳ Ｐゴシック" charset="0"/>
                <a:cs typeface="ＭＳ Ｐゴシック" charset="0"/>
              </a:defRPr>
            </a:lvl1pPr>
            <a:lvl2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2pPr>
            <a:lvl3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3pPr>
            <a:lvl4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4pPr>
            <a:lvl5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zh-CN" dirty="0">
                <a:latin typeface="Calibri" charset="0"/>
                <a:ea typeface="SimSun" charset="0"/>
                <a:cs typeface="SimSun" charset="0"/>
              </a:rPr>
              <a:t>COMP 3500 </a:t>
            </a:r>
            <a:br>
              <a:rPr lang="en-US" altLang="zh-CN" dirty="0">
                <a:latin typeface="Calibri" charset="0"/>
                <a:ea typeface="SimSun" charset="0"/>
                <a:cs typeface="SimSun" charset="0"/>
              </a:rPr>
            </a:br>
            <a:r>
              <a:rPr lang="en-US" altLang="zh-CN" dirty="0">
                <a:latin typeface="Calibri" charset="0"/>
                <a:ea typeface="SimSun" charset="0"/>
                <a:cs typeface="SimSun" charset="0"/>
              </a:rPr>
              <a:t>Introduction to Operating Systems</a:t>
            </a:r>
            <a:br>
              <a:rPr lang="en-US" altLang="zh-CN" dirty="0">
                <a:latin typeface="Calibri" charset="0"/>
                <a:ea typeface="SimSun" charset="0"/>
                <a:cs typeface="SimSun" charset="0"/>
              </a:rPr>
            </a:br>
            <a:r>
              <a:rPr lang="en-US" dirty="0">
                <a:latin typeface="Calibri" charset="0"/>
              </a:rPr>
              <a:t> </a:t>
            </a:r>
            <a:br>
              <a:rPr lang="en-US" dirty="0">
                <a:latin typeface="Calibri" charset="0"/>
              </a:rPr>
            </a:br>
            <a:r>
              <a:rPr lang="en-US" altLang="en-US" dirty="0"/>
              <a:t>Virtual Memory</a:t>
            </a:r>
            <a:endParaRPr lang="en-US" altLang="zh-CN" sz="4000" dirty="0">
              <a:latin typeface="Calibri" charset="0"/>
              <a:ea typeface="SimSun" charset="0"/>
              <a:cs typeface="SimSun" charset="0"/>
            </a:endParaRPr>
          </a:p>
        </p:txBody>
      </p:sp>
      <p:sp>
        <p:nvSpPr>
          <p:cNvPr id="5" name="Text Box 3"/>
          <p:cNvSpPr txBox="1">
            <a:spLocks noChangeArrowheads="1"/>
          </p:cNvSpPr>
          <p:nvPr/>
        </p:nvSpPr>
        <p:spPr bwMode="auto">
          <a:xfrm>
            <a:off x="3581400" y="4162426"/>
            <a:ext cx="4953000" cy="187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altLang="zh-CN" sz="3200" b="1" dirty="0">
                <a:solidFill>
                  <a:srgbClr val="0000FF"/>
                </a:solidFill>
                <a:latin typeface="Calibri"/>
              </a:rPr>
              <a:t>Dr. Xiao Qin</a:t>
            </a:r>
          </a:p>
          <a:p>
            <a:pPr algn="ctr">
              <a:spcBef>
                <a:spcPct val="50000"/>
              </a:spcBef>
            </a:pPr>
            <a:r>
              <a:rPr lang="en-US" i="1" dirty="0">
                <a:solidFill>
                  <a:srgbClr val="0000FF"/>
                </a:solidFill>
                <a:latin typeface="Calibri"/>
              </a:rPr>
              <a:t>Auburn University</a:t>
            </a:r>
            <a:br>
              <a:rPr lang="en-US" i="1" dirty="0">
                <a:solidFill>
                  <a:srgbClr val="0000FF"/>
                </a:solidFill>
                <a:latin typeface="Calibri"/>
              </a:rPr>
            </a:br>
            <a:r>
              <a:rPr lang="en-US" i="1" dirty="0">
                <a:solidFill>
                  <a:srgbClr val="0000FF"/>
                </a:solidFill>
                <a:latin typeface="Calibri"/>
              </a:rPr>
              <a:t>http://</a:t>
            </a:r>
            <a:r>
              <a:rPr lang="en-US" i="1" dirty="0" err="1">
                <a:solidFill>
                  <a:srgbClr val="0000FF"/>
                </a:solidFill>
                <a:latin typeface="Calibri"/>
              </a:rPr>
              <a:t>www.eng.auburn.edu</a:t>
            </a:r>
            <a:r>
              <a:rPr lang="en-US" i="1" dirty="0">
                <a:solidFill>
                  <a:srgbClr val="0000FF"/>
                </a:solidFill>
                <a:latin typeface="Calibri"/>
              </a:rPr>
              <a:t>/~</a:t>
            </a:r>
            <a:r>
              <a:rPr lang="en-US" i="1" dirty="0" err="1">
                <a:solidFill>
                  <a:srgbClr val="0000FF"/>
                </a:solidFill>
                <a:latin typeface="Calibri"/>
              </a:rPr>
              <a:t>xqin</a:t>
            </a:r>
            <a:endParaRPr lang="en-US" i="1" dirty="0">
              <a:solidFill>
                <a:srgbClr val="0000FF"/>
              </a:solidFill>
              <a:latin typeface="Calibri"/>
            </a:endParaRPr>
          </a:p>
          <a:p>
            <a:pPr algn="ctr">
              <a:lnSpc>
                <a:spcPct val="50000"/>
              </a:lnSpc>
              <a:spcBef>
                <a:spcPct val="50000"/>
              </a:spcBef>
            </a:pPr>
            <a:r>
              <a:rPr lang="en-US" i="1" dirty="0" err="1">
                <a:solidFill>
                  <a:srgbClr val="0000FF"/>
                </a:solidFill>
                <a:latin typeface="Calibri"/>
              </a:rPr>
              <a:t>xqin@auburn.edu</a:t>
            </a:r>
            <a:endParaRPr lang="en-US" altLang="zh-CN" i="1" dirty="0">
              <a:solidFill>
                <a:srgbClr val="0000FF"/>
              </a:solidFill>
              <a:latin typeface="Calibri"/>
            </a:endParaRPr>
          </a:p>
        </p:txBody>
      </p:sp>
    </p:spTree>
    <p:extLst>
      <p:ext uri="{BB962C8B-B14F-4D97-AF65-F5344CB8AC3E}">
        <p14:creationId xmlns:p14="http://schemas.microsoft.com/office/powerpoint/2010/main" val="67213785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9144000" cy="1981200"/>
          </a:xfrm>
        </p:spPr>
        <p:txBody>
          <a:bodyPr/>
          <a:lstStyle/>
          <a:p>
            <a:pPr lvl="0"/>
            <a:r>
              <a:rPr lang="en-US" dirty="0">
                <a:solidFill>
                  <a:srgbClr val="FF0000"/>
                </a:solidFill>
              </a:rPr>
              <a:t>Exercise 3 (</a:t>
            </a:r>
            <a:r>
              <a:rPr lang="en-US" dirty="0" err="1">
                <a:solidFill>
                  <a:srgbClr val="FF0000"/>
                </a:solidFill>
              </a:rPr>
              <a:t>Plickers</a:t>
            </a:r>
            <a:r>
              <a:rPr lang="en-US" dirty="0">
                <a:solidFill>
                  <a:srgbClr val="FF0000"/>
                </a:solidFill>
              </a:rPr>
              <a:t>). </a:t>
            </a:r>
            <a:r>
              <a:rPr lang="en-US" dirty="0"/>
              <a:t>The design of the memory management depends on the following except:</a:t>
            </a:r>
          </a:p>
        </p:txBody>
      </p:sp>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10</a:t>
            </a:fld>
            <a:endParaRPr lang="en-US" dirty="0"/>
          </a:p>
        </p:txBody>
      </p:sp>
      <p:sp>
        <p:nvSpPr>
          <p:cNvPr id="5" name="Rectangle 4"/>
          <p:cNvSpPr/>
          <p:nvPr/>
        </p:nvSpPr>
        <p:spPr>
          <a:xfrm>
            <a:off x="1371600" y="2325385"/>
            <a:ext cx="10287000" cy="4031873"/>
          </a:xfrm>
          <a:prstGeom prst="rect">
            <a:avLst/>
          </a:prstGeom>
        </p:spPr>
        <p:txBody>
          <a:bodyPr wrap="square">
            <a:spAutoFit/>
          </a:bodyPr>
          <a:lstStyle/>
          <a:p>
            <a:pPr lvl="0"/>
            <a:r>
              <a:rPr lang="en-US" sz="3200" dirty="0">
                <a:latin typeface="+mn-lt"/>
              </a:rPr>
              <a:t>(A) whether or not to use virtual memory techniques</a:t>
            </a:r>
          </a:p>
          <a:p>
            <a:pPr lvl="0"/>
            <a:endParaRPr lang="en-US" sz="3200" dirty="0">
              <a:latin typeface="+mn-lt"/>
            </a:endParaRPr>
          </a:p>
          <a:p>
            <a:pPr lvl="0"/>
            <a:r>
              <a:rPr lang="en-US" sz="3200" dirty="0">
                <a:latin typeface="+mn-lt"/>
              </a:rPr>
              <a:t>(B) the use of paging or segmentation or both</a:t>
            </a:r>
          </a:p>
          <a:p>
            <a:pPr lvl="0"/>
            <a:endParaRPr lang="en-NZ" sz="3200" dirty="0">
              <a:latin typeface="+mn-lt"/>
            </a:endParaRPr>
          </a:p>
          <a:p>
            <a:pPr lvl="0"/>
            <a:r>
              <a:rPr lang="en-NZ" sz="3200" dirty="0">
                <a:latin typeface="+mn-lt"/>
              </a:rPr>
              <a:t>(C) whether or not to use frames or pages</a:t>
            </a:r>
          </a:p>
          <a:p>
            <a:pPr lvl="0"/>
            <a:endParaRPr lang="en-NZ" sz="3200" dirty="0">
              <a:latin typeface="+mn-lt"/>
            </a:endParaRPr>
          </a:p>
          <a:p>
            <a:pPr lvl="0"/>
            <a:r>
              <a:rPr lang="en-NZ" sz="3200" dirty="0">
                <a:latin typeface="+mn-lt"/>
              </a:rPr>
              <a:t>(D) the algorithms employed for various aspects of memory management</a:t>
            </a:r>
          </a:p>
        </p:txBody>
      </p:sp>
    </p:spTree>
    <p:extLst>
      <p:ext uri="{BB962C8B-B14F-4D97-AF65-F5344CB8AC3E}">
        <p14:creationId xmlns:p14="http://schemas.microsoft.com/office/powerpoint/2010/main" val="1950145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85800" y="1022462"/>
            <a:ext cx="11055228" cy="4800600"/>
          </a:xfrm>
          <a:prstGeom prst="rect">
            <a:avLst/>
          </a:prstGeom>
        </p:spPr>
      </p:pic>
      <p:sp>
        <p:nvSpPr>
          <p:cNvPr id="6" name="TextBox 5"/>
          <p:cNvSpPr txBox="1"/>
          <p:nvPr/>
        </p:nvSpPr>
        <p:spPr>
          <a:xfrm>
            <a:off x="1905000" y="5795848"/>
            <a:ext cx="8382000" cy="369332"/>
          </a:xfrm>
          <a:prstGeom prst="rect">
            <a:avLst/>
          </a:prstGeom>
          <a:noFill/>
        </p:spPr>
        <p:txBody>
          <a:bodyPr wrap="square" rtlCol="0">
            <a:spAutoFit/>
          </a:bodyPr>
          <a:lstStyle/>
          <a:p>
            <a:pPr algn="ctr"/>
            <a:r>
              <a:rPr lang="en-US" b="1" dirty="0">
                <a:latin typeface="+mn-lt"/>
              </a:rPr>
              <a:t>Operating System Policies for Virtual Memory</a:t>
            </a:r>
            <a:r>
              <a:rPr lang="en-US" dirty="0">
                <a:latin typeface="+mn-lt"/>
              </a:rPr>
              <a:t> </a:t>
            </a:r>
          </a:p>
        </p:txBody>
      </p:sp>
      <p:sp>
        <p:nvSpPr>
          <p:cNvPr id="2" name="Slide Number Placeholder 1"/>
          <p:cNvSpPr>
            <a:spLocks noGrp="1"/>
          </p:cNvSpPr>
          <p:nvPr>
            <p:ph type="sldNum" sz="quarter" idx="12"/>
          </p:nvPr>
        </p:nvSpPr>
        <p:spPr/>
        <p:txBody>
          <a:bodyPr/>
          <a:lstStyle/>
          <a:p>
            <a:pPr>
              <a:defRPr/>
            </a:pPr>
            <a:fld id="{0A9A6F0D-A611-4358-861D-7B01E8303898}" type="slidenum">
              <a:rPr lang="en-US" smtClean="0"/>
              <a:pPr>
                <a:defRPr/>
              </a:pPr>
              <a:t>11</a:t>
            </a:fld>
            <a:endParaRPr lang="en-US" dirty="0"/>
          </a:p>
        </p:txBody>
      </p:sp>
      <p:sp>
        <p:nvSpPr>
          <p:cNvPr id="7" name="Rectangle 6"/>
          <p:cNvSpPr/>
          <p:nvPr/>
        </p:nvSpPr>
        <p:spPr>
          <a:xfrm>
            <a:off x="685800" y="2819400"/>
            <a:ext cx="4419600" cy="263433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Arial" charset="0"/>
              <a:ea typeface="ＭＳ Ｐゴシック" charset="0"/>
            </a:endParaRPr>
          </a:p>
        </p:txBody>
      </p:sp>
    </p:spTree>
    <p:extLst>
      <p:ext uri="{BB962C8B-B14F-4D97-AF65-F5344CB8AC3E}">
        <p14:creationId xmlns:p14="http://schemas.microsoft.com/office/powerpoint/2010/main" val="3919486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2813" y="456253"/>
            <a:ext cx="7824788" cy="1067748"/>
          </a:xfrm>
        </p:spPr>
        <p:txBody>
          <a:bodyPr/>
          <a:lstStyle/>
          <a:p>
            <a:pPr algn="ctr"/>
            <a:r>
              <a:rPr lang="en-US" dirty="0"/>
              <a:t>Fetch Policy</a:t>
            </a:r>
          </a:p>
        </p:txBody>
      </p:sp>
      <p:sp>
        <p:nvSpPr>
          <p:cNvPr id="3" name="Content Placeholder 2"/>
          <p:cNvSpPr>
            <a:spLocks noGrp="1"/>
          </p:cNvSpPr>
          <p:nvPr>
            <p:ph idx="4294967295"/>
          </p:nvPr>
        </p:nvSpPr>
        <p:spPr>
          <a:xfrm>
            <a:off x="914400" y="2133600"/>
            <a:ext cx="4862095" cy="1066800"/>
          </a:xfrm>
        </p:spPr>
        <p:txBody>
          <a:bodyPr>
            <a:normAutofit/>
          </a:bodyPr>
          <a:lstStyle/>
          <a:p>
            <a:pPr marL="0" indent="0">
              <a:buNone/>
            </a:pPr>
            <a:r>
              <a:rPr lang="en-US" sz="2800" dirty="0"/>
              <a:t>Determines when a page should be brought into memory</a:t>
            </a:r>
          </a:p>
        </p:txBody>
      </p:sp>
      <p:graphicFrame>
        <p:nvGraphicFramePr>
          <p:cNvPr id="4" name="Diagram 3"/>
          <p:cNvGraphicFramePr/>
          <p:nvPr>
            <p:extLst>
              <p:ext uri="{D42A27DB-BD31-4B8C-83A1-F6EECF244321}">
                <p14:modId xmlns:p14="http://schemas.microsoft.com/office/powerpoint/2010/main" val="4246063937"/>
              </p:ext>
            </p:extLst>
          </p:nvPr>
        </p:nvGraphicFramePr>
        <p:xfrm>
          <a:off x="5486400" y="2032000"/>
          <a:ext cx="4419600" cy="345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pPr>
              <a:defRPr/>
            </a:pPr>
            <a:fld id="{97012834-41A2-49E3-8762-B14EE3F5CFB1}" type="slidenum">
              <a:rPr lang="en-US" smtClean="0"/>
              <a:pPr>
                <a:defRPr/>
              </a:pPr>
              <a:t>12</a:t>
            </a:fld>
            <a:endParaRPr lang="en-US" dirty="0"/>
          </a:p>
        </p:txBody>
      </p:sp>
    </p:spTree>
    <p:extLst>
      <p:ext uri="{BB962C8B-B14F-4D97-AF65-F5344CB8AC3E}">
        <p14:creationId xmlns:p14="http://schemas.microsoft.com/office/powerpoint/2010/main" val="884560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Demand Paging </a:t>
            </a:r>
            <a:endParaRPr lang="en-US" dirty="0"/>
          </a:p>
        </p:txBody>
      </p:sp>
      <p:sp>
        <p:nvSpPr>
          <p:cNvPr id="3" name="Content Placeholder 2"/>
          <p:cNvSpPr>
            <a:spLocks noGrp="1"/>
          </p:cNvSpPr>
          <p:nvPr>
            <p:ph idx="4294967295"/>
          </p:nvPr>
        </p:nvSpPr>
        <p:spPr>
          <a:xfrm>
            <a:off x="1066800" y="1447800"/>
            <a:ext cx="10287000" cy="4572000"/>
          </a:xfrm>
        </p:spPr>
        <p:txBody>
          <a:bodyPr/>
          <a:lstStyle/>
          <a:p>
            <a:pPr marL="336550" lvl="1">
              <a:buFont typeface="Arial" panose="020B0604020202020204" pitchFamily="34" charset="0"/>
              <a:buChar char="•"/>
            </a:pPr>
            <a:r>
              <a:rPr lang="en-US" dirty="0"/>
              <a:t>Brings pages into main memory when a reference is made to a location on the page</a:t>
            </a:r>
          </a:p>
          <a:p>
            <a:pPr marL="336550" lvl="1">
              <a:buFont typeface="Arial" panose="020B0604020202020204" pitchFamily="34" charset="0"/>
              <a:buChar char="•"/>
            </a:pPr>
            <a:endParaRPr lang="en-US" dirty="0"/>
          </a:p>
          <a:p>
            <a:pPr marL="50800" lvl="1" indent="0">
              <a:buNone/>
            </a:pPr>
            <a:r>
              <a:rPr lang="en-US" dirty="0">
                <a:solidFill>
                  <a:srgbClr val="FF0000"/>
                </a:solidFill>
              </a:rPr>
              <a:t>Q1: </a:t>
            </a:r>
            <a:r>
              <a:rPr lang="en-US" dirty="0"/>
              <a:t>Many or few page faults when process is first started?</a:t>
            </a:r>
          </a:p>
          <a:p>
            <a:pPr marL="50800" lvl="1" indent="0">
              <a:buNone/>
            </a:pPr>
            <a:endParaRPr lang="en-US" dirty="0"/>
          </a:p>
          <a:p>
            <a:pPr marL="50800" lvl="1" indent="0">
              <a:buNone/>
            </a:pPr>
            <a:r>
              <a:rPr lang="en-US" dirty="0">
                <a:solidFill>
                  <a:srgbClr val="FF0000"/>
                </a:solidFill>
              </a:rPr>
              <a:t>Q2: </a:t>
            </a:r>
            <a:r>
              <a:rPr lang="en-US" dirty="0"/>
              <a:t>What happens after more and more pages are brought in?</a:t>
            </a:r>
          </a:p>
          <a:p>
            <a:pPr marL="50800" lvl="1" indent="0">
              <a:buNone/>
            </a:pPr>
            <a:endParaRPr lang="en-US" dirty="0"/>
          </a:p>
          <a:p>
            <a:pPr marL="336550" lvl="1">
              <a:buFont typeface="Arial" panose="020B0604020202020204" pitchFamily="34" charset="0"/>
              <a:buChar char="•"/>
            </a:pPr>
            <a:r>
              <a:rPr lang="en-US" dirty="0"/>
              <a:t>Principle of locality suggests that as, most future references will be to pages that have recently been brought in, and page faults should drop to a very low level</a:t>
            </a:r>
          </a:p>
          <a:p>
            <a:pPr marL="336550" indent="-285750">
              <a:buFont typeface="Arial" panose="020B0604020202020204" pitchFamily="34" charset="0"/>
              <a:buChar char="•"/>
            </a:pPr>
            <a:endParaRPr lang="en-US" sz="2800" dirty="0"/>
          </a:p>
        </p:txBody>
      </p:sp>
      <p:sp>
        <p:nvSpPr>
          <p:cNvPr id="4" name="Slide Number Placeholder 3"/>
          <p:cNvSpPr>
            <a:spLocks noGrp="1"/>
          </p:cNvSpPr>
          <p:nvPr>
            <p:ph type="sldNum" sz="quarter" idx="12"/>
          </p:nvPr>
        </p:nvSpPr>
        <p:spPr/>
        <p:txBody>
          <a:bodyPr/>
          <a:lstStyle/>
          <a:p>
            <a:pPr>
              <a:defRPr/>
            </a:pPr>
            <a:fld id="{97012834-41A2-49E3-8762-B14EE3F5CFB1}" type="slidenum">
              <a:rPr lang="en-US" smtClean="0"/>
              <a:pPr>
                <a:defRPr/>
              </a:pPr>
              <a:t>13</a:t>
            </a:fld>
            <a:endParaRPr lang="en-US" dirty="0"/>
          </a:p>
        </p:txBody>
      </p:sp>
    </p:spTree>
    <p:extLst>
      <p:ext uri="{BB962C8B-B14F-4D97-AF65-F5344CB8AC3E}">
        <p14:creationId xmlns:p14="http://schemas.microsoft.com/office/powerpoint/2010/main" val="1266657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2813" y="456253"/>
            <a:ext cx="7824788" cy="1143948"/>
          </a:xfrm>
        </p:spPr>
        <p:txBody>
          <a:bodyPr/>
          <a:lstStyle/>
          <a:p>
            <a:r>
              <a:rPr lang="en-NZ" dirty="0"/>
              <a:t>Prepaging</a:t>
            </a:r>
          </a:p>
        </p:txBody>
      </p:sp>
      <p:sp>
        <p:nvSpPr>
          <p:cNvPr id="3" name="Content Placeholder 2"/>
          <p:cNvSpPr>
            <a:spLocks noGrp="1"/>
          </p:cNvSpPr>
          <p:nvPr>
            <p:ph idx="4294967295"/>
          </p:nvPr>
        </p:nvSpPr>
        <p:spPr>
          <a:xfrm>
            <a:off x="990600" y="1600201"/>
            <a:ext cx="10287000" cy="4724400"/>
          </a:xfrm>
        </p:spPr>
        <p:txBody>
          <a:bodyPr>
            <a:normAutofit/>
          </a:bodyPr>
          <a:lstStyle/>
          <a:p>
            <a:r>
              <a:rPr lang="en-US" sz="2800" dirty="0"/>
              <a:t>Pages other than the one demanded by a page fault are brought in</a:t>
            </a:r>
          </a:p>
          <a:p>
            <a:endParaRPr lang="en-US" sz="2800" dirty="0"/>
          </a:p>
          <a:p>
            <a:r>
              <a:rPr lang="en-US" sz="2800" dirty="0"/>
              <a:t>Exploits the characteristics of most secondary memory devices</a:t>
            </a:r>
          </a:p>
          <a:p>
            <a:endParaRPr lang="en-US" sz="2800" dirty="0"/>
          </a:p>
          <a:p>
            <a:pPr marL="0" indent="0">
              <a:buNone/>
            </a:pPr>
            <a:r>
              <a:rPr lang="en-US" sz="2800" dirty="0">
                <a:solidFill>
                  <a:srgbClr val="FF0000"/>
                </a:solidFill>
              </a:rPr>
              <a:t>Exercise 4 (</a:t>
            </a:r>
            <a:r>
              <a:rPr lang="en-US" sz="2800" dirty="0" err="1">
                <a:solidFill>
                  <a:srgbClr val="FF0000"/>
                </a:solidFill>
              </a:rPr>
              <a:t>Plickers</a:t>
            </a:r>
            <a:r>
              <a:rPr lang="en-US" sz="2800" dirty="0">
                <a:solidFill>
                  <a:srgbClr val="FF0000"/>
                </a:solidFill>
              </a:rPr>
              <a:t>): </a:t>
            </a:r>
            <a:r>
              <a:rPr lang="en-US" sz="2800" dirty="0"/>
              <a:t>What is the downside of </a:t>
            </a:r>
            <a:r>
              <a:rPr lang="en-US" sz="2800" dirty="0" err="1"/>
              <a:t>prepaging</a:t>
            </a:r>
            <a:r>
              <a:rPr lang="en-US" sz="2800" dirty="0"/>
              <a:t>? </a:t>
            </a:r>
          </a:p>
          <a:p>
            <a:pPr marL="0" indent="0">
              <a:buNone/>
            </a:pPr>
            <a:r>
              <a:rPr lang="en-US" sz="2800" dirty="0"/>
              <a:t>(A) Ineffective if extra pages are not referenced</a:t>
            </a:r>
          </a:p>
          <a:p>
            <a:pPr marL="0" indent="0">
              <a:buNone/>
            </a:pPr>
            <a:r>
              <a:rPr lang="en-US" sz="2800" dirty="0"/>
              <a:t>(B) Many page faults when a process is first started</a:t>
            </a:r>
          </a:p>
          <a:p>
            <a:pPr marL="0" indent="0">
              <a:buNone/>
            </a:pPr>
            <a:r>
              <a:rPr lang="en-US" sz="2800" dirty="0"/>
              <a:t>(C) If pages of a process are stored contiguously in secondary memory it is more efficient to bring in a number of pages at one time</a:t>
            </a:r>
          </a:p>
          <a:p>
            <a:pPr marL="0" indent="0">
              <a:buNone/>
            </a:pPr>
            <a:r>
              <a:rPr lang="en-US" sz="2800" dirty="0"/>
              <a:t>(D) There are many page faults after more pages are brought in</a:t>
            </a:r>
          </a:p>
          <a:p>
            <a:pPr marL="0" indent="0">
              <a:buNone/>
            </a:pPr>
            <a:endParaRPr lang="en-US" sz="2800" dirty="0"/>
          </a:p>
          <a:p>
            <a:pPr marL="514350" indent="-514350">
              <a:buAutoNum type="alphaUcParenBoth"/>
            </a:pPr>
            <a:endParaRPr lang="en-US" sz="2800" dirty="0"/>
          </a:p>
        </p:txBody>
      </p:sp>
      <p:sp>
        <p:nvSpPr>
          <p:cNvPr id="4" name="Slide Number Placeholder 3"/>
          <p:cNvSpPr>
            <a:spLocks noGrp="1"/>
          </p:cNvSpPr>
          <p:nvPr>
            <p:ph type="sldNum" sz="quarter" idx="12"/>
          </p:nvPr>
        </p:nvSpPr>
        <p:spPr/>
        <p:txBody>
          <a:bodyPr/>
          <a:lstStyle/>
          <a:p>
            <a:pPr>
              <a:defRPr/>
            </a:pPr>
            <a:fld id="{97012834-41A2-49E3-8762-B14EE3F5CFB1}" type="slidenum">
              <a:rPr lang="en-US" smtClean="0"/>
              <a:pPr>
                <a:defRPr/>
              </a:pPr>
              <a:t>14</a:t>
            </a:fld>
            <a:endParaRPr lang="en-US" dirty="0"/>
          </a:p>
        </p:txBody>
      </p:sp>
    </p:spTree>
    <p:extLst>
      <p:ext uri="{BB962C8B-B14F-4D97-AF65-F5344CB8AC3E}">
        <p14:creationId xmlns:p14="http://schemas.microsoft.com/office/powerpoint/2010/main" val="1540744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Placement Policy</a:t>
            </a:r>
          </a:p>
        </p:txBody>
      </p:sp>
      <p:sp>
        <p:nvSpPr>
          <p:cNvPr id="3" name="Content Placeholder 2"/>
          <p:cNvSpPr>
            <a:spLocks noGrp="1"/>
          </p:cNvSpPr>
          <p:nvPr>
            <p:ph type="body" orient="vert" idx="4294967295"/>
          </p:nvPr>
        </p:nvSpPr>
        <p:spPr>
          <a:xfrm>
            <a:off x="609600" y="1417639"/>
            <a:ext cx="10972800" cy="4708525"/>
          </a:xfrm>
        </p:spPr>
        <p:txBody>
          <a:bodyPr>
            <a:normAutofit/>
          </a:bodyPr>
          <a:lstStyle/>
          <a:p>
            <a:r>
              <a:rPr lang="en-US" sz="2800" dirty="0"/>
              <a:t>Determines </a:t>
            </a:r>
            <a:r>
              <a:rPr lang="en-US" sz="2800" dirty="0">
                <a:solidFill>
                  <a:srgbClr val="FF0000"/>
                </a:solidFill>
              </a:rPr>
              <a:t>where</a:t>
            </a:r>
            <a:r>
              <a:rPr lang="en-US" sz="2800" dirty="0"/>
              <a:t> in real memory a process piece is </a:t>
            </a:r>
            <a:r>
              <a:rPr lang="en-US" sz="2800" dirty="0">
                <a:solidFill>
                  <a:srgbClr val="FF0000"/>
                </a:solidFill>
              </a:rPr>
              <a:t>to reside</a:t>
            </a:r>
          </a:p>
          <a:p>
            <a:endParaRPr lang="en-US" sz="2800" dirty="0">
              <a:solidFill>
                <a:srgbClr val="FF0000"/>
              </a:solidFill>
            </a:endParaRPr>
          </a:p>
          <a:p>
            <a:r>
              <a:rPr lang="en-US" sz="2800" dirty="0"/>
              <a:t>Important design issue in a segmentation system</a:t>
            </a:r>
          </a:p>
          <a:p>
            <a:endParaRPr lang="en-US" sz="2800" dirty="0"/>
          </a:p>
          <a:p>
            <a:r>
              <a:rPr lang="en-US" sz="2800" dirty="0"/>
              <a:t>Paging or combined paging with segmentation placing is irrelevant because hardware performs functions with equal efficiency</a:t>
            </a:r>
          </a:p>
          <a:p>
            <a:endParaRPr lang="en-US" sz="2800" dirty="0"/>
          </a:p>
          <a:p>
            <a:r>
              <a:rPr lang="en-US" sz="2800" dirty="0"/>
              <a:t>For NUMA systems an automatic placement strategy is desirable</a:t>
            </a:r>
          </a:p>
          <a:p>
            <a:endParaRPr lang="en-US" dirty="0"/>
          </a:p>
        </p:txBody>
      </p:sp>
      <p:sp>
        <p:nvSpPr>
          <p:cNvPr id="4" name="Slide Number Placeholder 3"/>
          <p:cNvSpPr>
            <a:spLocks noGrp="1"/>
          </p:cNvSpPr>
          <p:nvPr>
            <p:ph type="sldNum" sz="quarter" idx="12"/>
          </p:nvPr>
        </p:nvSpPr>
        <p:spPr/>
        <p:txBody>
          <a:bodyPr/>
          <a:lstStyle/>
          <a:p>
            <a:pPr>
              <a:defRPr/>
            </a:pPr>
            <a:fld id="{97012834-41A2-49E3-8762-B14EE3F5CFB1}" type="slidenum">
              <a:rPr lang="en-US" smtClean="0"/>
              <a:pPr>
                <a:defRPr/>
              </a:pPr>
              <a:t>15</a:t>
            </a:fld>
            <a:endParaRPr lang="en-US" dirty="0"/>
          </a:p>
        </p:txBody>
      </p:sp>
      <p:sp>
        <p:nvSpPr>
          <p:cNvPr id="5" name="Rectangle 4"/>
          <p:cNvSpPr/>
          <p:nvPr/>
        </p:nvSpPr>
        <p:spPr>
          <a:xfrm>
            <a:off x="990600" y="4419600"/>
            <a:ext cx="2895600" cy="4572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Arial" charset="0"/>
              <a:ea typeface="ＭＳ Ｐゴシック" charset="0"/>
            </a:endParaRPr>
          </a:p>
        </p:txBody>
      </p:sp>
    </p:spTree>
    <p:extLst>
      <p:ext uri="{BB962C8B-B14F-4D97-AF65-F5344CB8AC3E}">
        <p14:creationId xmlns:p14="http://schemas.microsoft.com/office/powerpoint/2010/main" val="2393744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Replacement Policy</a:t>
            </a:r>
          </a:p>
        </p:txBody>
      </p:sp>
      <p:sp>
        <p:nvSpPr>
          <p:cNvPr id="3" name="Content Placeholder 2"/>
          <p:cNvSpPr>
            <a:spLocks noGrp="1"/>
          </p:cNvSpPr>
          <p:nvPr>
            <p:ph idx="4294967295"/>
          </p:nvPr>
        </p:nvSpPr>
        <p:spPr>
          <a:xfrm>
            <a:off x="1981200" y="1600200"/>
            <a:ext cx="8229600" cy="4343400"/>
          </a:xfrm>
        </p:spPr>
        <p:txBody>
          <a:bodyPr>
            <a:normAutofit/>
          </a:bodyPr>
          <a:lstStyle/>
          <a:p>
            <a:r>
              <a:rPr lang="en-NZ" sz="2800" dirty="0"/>
              <a:t>Deals with the </a:t>
            </a:r>
            <a:r>
              <a:rPr lang="en-NZ" sz="2800" dirty="0">
                <a:solidFill>
                  <a:srgbClr val="FF0000"/>
                </a:solidFill>
              </a:rPr>
              <a:t>selection of a page</a:t>
            </a:r>
            <a:r>
              <a:rPr lang="en-NZ" sz="2800" dirty="0"/>
              <a:t> in main memory to </a:t>
            </a:r>
            <a:r>
              <a:rPr lang="en-NZ" sz="2800" dirty="0">
                <a:solidFill>
                  <a:srgbClr val="FF0000"/>
                </a:solidFill>
              </a:rPr>
              <a:t>be replaced</a:t>
            </a:r>
            <a:r>
              <a:rPr lang="en-NZ" sz="2800" dirty="0"/>
              <a:t> when a new page must be brought in</a:t>
            </a:r>
          </a:p>
          <a:p>
            <a:endParaRPr lang="en-NZ" sz="2800" dirty="0"/>
          </a:p>
          <a:p>
            <a:r>
              <a:rPr lang="en-NZ" sz="2800" dirty="0"/>
              <a:t>Objective: the page that is removed should be the page </a:t>
            </a:r>
            <a:r>
              <a:rPr lang="en-NZ" sz="2800" dirty="0">
                <a:solidFill>
                  <a:srgbClr val="FF0000"/>
                </a:solidFill>
              </a:rPr>
              <a:t>least likely</a:t>
            </a:r>
            <a:r>
              <a:rPr lang="en-NZ" sz="2800" dirty="0"/>
              <a:t> to be referenced in the near future</a:t>
            </a:r>
          </a:p>
          <a:p>
            <a:pPr marL="53975" lvl="3" indent="0">
              <a:spcBef>
                <a:spcPts val="1800"/>
              </a:spcBef>
              <a:buNone/>
            </a:pPr>
            <a:endParaRPr lang="en-NZ" sz="2800" dirty="0"/>
          </a:p>
          <a:p>
            <a:pPr marL="53975" lvl="3" indent="0">
              <a:spcBef>
                <a:spcPts val="1800"/>
              </a:spcBef>
              <a:buNone/>
            </a:pPr>
            <a:r>
              <a:rPr lang="en-NZ" sz="2800" dirty="0"/>
              <a:t>The more elaborate the replacement policy the greater the hardware and software overhead to implement it</a:t>
            </a:r>
          </a:p>
        </p:txBody>
      </p:sp>
      <p:sp>
        <p:nvSpPr>
          <p:cNvPr id="4" name="Slide Number Placeholder 3"/>
          <p:cNvSpPr>
            <a:spLocks noGrp="1"/>
          </p:cNvSpPr>
          <p:nvPr>
            <p:ph type="sldNum" sz="quarter" idx="12"/>
          </p:nvPr>
        </p:nvSpPr>
        <p:spPr/>
        <p:txBody>
          <a:bodyPr/>
          <a:lstStyle/>
          <a:p>
            <a:pPr>
              <a:defRPr/>
            </a:pPr>
            <a:fld id="{97012834-41A2-49E3-8762-B14EE3F5CFB1}" type="slidenum">
              <a:rPr lang="en-US" smtClean="0"/>
              <a:pPr>
                <a:defRPr/>
              </a:pPr>
              <a:t>16</a:t>
            </a:fld>
            <a:endParaRPr lang="en-US" dirty="0"/>
          </a:p>
        </p:txBody>
      </p:sp>
    </p:spTree>
    <p:extLst>
      <p:ext uri="{BB962C8B-B14F-4D97-AF65-F5344CB8AC3E}">
        <p14:creationId xmlns:p14="http://schemas.microsoft.com/office/powerpoint/2010/main" val="2040416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5">
                    <a:lumMod val="50000"/>
                  </a:schemeClr>
                </a:solidFill>
              </a:rPr>
              <a:t> </a:t>
            </a:r>
            <a:r>
              <a:rPr lang="en-US" dirty="0"/>
              <a:t>Frame Locking</a:t>
            </a:r>
          </a:p>
        </p:txBody>
      </p:sp>
      <p:sp>
        <p:nvSpPr>
          <p:cNvPr id="3" name="Content Placeholder 2"/>
          <p:cNvSpPr>
            <a:spLocks noGrp="1"/>
          </p:cNvSpPr>
          <p:nvPr>
            <p:ph idx="4294967295"/>
          </p:nvPr>
        </p:nvSpPr>
        <p:spPr>
          <a:xfrm>
            <a:off x="2091490" y="1447800"/>
            <a:ext cx="8009021" cy="4876800"/>
          </a:xfrm>
        </p:spPr>
        <p:txBody>
          <a:bodyPr>
            <a:normAutofit/>
          </a:bodyPr>
          <a:lstStyle/>
          <a:p>
            <a:pPr>
              <a:buSzPct val="125000"/>
            </a:pPr>
            <a:r>
              <a:rPr lang="en-US" sz="2800" dirty="0"/>
              <a:t>When a frame is locked the page currently stored in that frame may </a:t>
            </a:r>
            <a:r>
              <a:rPr lang="en-US" sz="2800" dirty="0">
                <a:solidFill>
                  <a:srgbClr val="FF0000"/>
                </a:solidFill>
              </a:rPr>
              <a:t>not be replaced. </a:t>
            </a:r>
          </a:p>
          <a:p>
            <a:pPr marL="0" indent="0">
              <a:buSzPct val="125000"/>
              <a:buNone/>
            </a:pPr>
            <a:endParaRPr lang="en-US" sz="2800" dirty="0">
              <a:solidFill>
                <a:srgbClr val="FF0000"/>
              </a:solidFill>
            </a:endParaRPr>
          </a:p>
          <a:p>
            <a:pPr marL="0" indent="0">
              <a:buSzPct val="125000"/>
              <a:buNone/>
            </a:pPr>
            <a:r>
              <a:rPr lang="en-US" sz="2800" dirty="0">
                <a:solidFill>
                  <a:srgbClr val="FF0000"/>
                </a:solidFill>
              </a:rPr>
              <a:t>Q4: What pages should be locked?</a:t>
            </a:r>
          </a:p>
          <a:p>
            <a:pPr marL="1143000" lvl="1" indent="-342900">
              <a:buSzPct val="125000"/>
            </a:pPr>
            <a:r>
              <a:rPr lang="en-US" sz="2400" dirty="0"/>
              <a:t>kernel of the OS as well as key control structures are held in locked frames</a:t>
            </a:r>
          </a:p>
          <a:p>
            <a:pPr marL="1143000" lvl="1" indent="-342900">
              <a:buSzPct val="125000"/>
            </a:pPr>
            <a:r>
              <a:rPr lang="en-US" sz="2400" dirty="0"/>
              <a:t>I/O buffers and time-critical areas may be locked into main memory frames</a:t>
            </a:r>
          </a:p>
          <a:p>
            <a:pPr marL="1143000" lvl="1" indent="-342900">
              <a:buSzPct val="125000"/>
            </a:pPr>
            <a:r>
              <a:rPr lang="en-US" sz="2400" dirty="0"/>
              <a:t>locking is achieved by associating a lock bit with each frame</a:t>
            </a:r>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17</a:t>
            </a:fld>
            <a:endParaRPr lang="en-US" dirty="0"/>
          </a:p>
        </p:txBody>
      </p:sp>
      <p:sp useBgFill="1">
        <p:nvSpPr>
          <p:cNvPr id="6" name="TextBox 5"/>
          <p:cNvSpPr txBox="1"/>
          <p:nvPr/>
        </p:nvSpPr>
        <p:spPr>
          <a:xfrm>
            <a:off x="1989221" y="3276600"/>
            <a:ext cx="7924800" cy="369332"/>
          </a:xfrm>
          <a:prstGeom prst="rect">
            <a:avLst/>
          </a:prstGeom>
        </p:spPr>
        <p:txBody>
          <a:bodyPr wrap="square" rtlCol="0">
            <a:spAutoFit/>
          </a:bodyPr>
          <a:lstStyle/>
          <a:p>
            <a:endParaRPr lang="en-US" dirty="0"/>
          </a:p>
        </p:txBody>
      </p:sp>
    </p:spTree>
    <p:extLst>
      <p:ext uri="{BB962C8B-B14F-4D97-AF65-F5344CB8AC3E}">
        <p14:creationId xmlns:p14="http://schemas.microsoft.com/office/powerpoint/2010/main" val="1935929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6"/>
                                        </p:tgtEl>
                                        <p:attrNameLst>
                                          <p:attrName>ppt_w</p:attrName>
                                        </p:attrNameLst>
                                      </p:cBhvr>
                                      <p:tavLst>
                                        <p:tav tm="0">
                                          <p:val>
                                            <p:strVal val="ppt_w"/>
                                          </p:val>
                                        </p:tav>
                                        <p:tav tm="100000">
                                          <p:val>
                                            <p:fltVal val="0"/>
                                          </p:val>
                                        </p:tav>
                                      </p:tavLst>
                                    </p:anim>
                                    <p:anim calcmode="lin" valueType="num">
                                      <p:cBhvr>
                                        <p:cTn id="7" dur="500"/>
                                        <p:tgtEl>
                                          <p:spTgt spid="6"/>
                                        </p:tgtEl>
                                        <p:attrNameLst>
                                          <p:attrName>ppt_h</p:attrName>
                                        </p:attrNameLst>
                                      </p:cBhvr>
                                      <p:tavLst>
                                        <p:tav tm="0">
                                          <p:val>
                                            <p:strVal val="ppt_h"/>
                                          </p:val>
                                        </p:tav>
                                        <p:tav tm="100000">
                                          <p:val>
                                            <p:fltVal val="0"/>
                                          </p:val>
                                        </p:tav>
                                      </p:tavLst>
                                    </p:anim>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7412" y="304801"/>
            <a:ext cx="7824788" cy="1323041"/>
          </a:xfrm>
        </p:spPr>
        <p:txBody>
          <a:bodyPr/>
          <a:lstStyle/>
          <a:p>
            <a:r>
              <a:rPr lang="en-NZ" dirty="0"/>
              <a:t>Basic Algorithms</a:t>
            </a:r>
          </a:p>
        </p:txBody>
      </p:sp>
      <p:pic>
        <p:nvPicPr>
          <p:cNvPr id="5" name="Picture 4"/>
          <p:cNvPicPr>
            <a:picLocks noChangeAspect="1"/>
          </p:cNvPicPr>
          <p:nvPr/>
        </p:nvPicPr>
        <p:blipFill>
          <a:blip r:embed="rId3"/>
          <a:stretch>
            <a:fillRect/>
          </a:stretch>
        </p:blipFill>
        <p:spPr>
          <a:xfrm>
            <a:off x="1408905" y="2743200"/>
            <a:ext cx="1497013" cy="1701640"/>
          </a:xfrm>
          <a:prstGeom prst="rect">
            <a:avLst/>
          </a:prstGeom>
        </p:spPr>
      </p:pic>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18</a:t>
            </a:fld>
            <a:endParaRPr lang="en-US" dirty="0"/>
          </a:p>
        </p:txBody>
      </p:sp>
      <p:sp>
        <p:nvSpPr>
          <p:cNvPr id="6" name="Rectangle 5"/>
          <p:cNvSpPr/>
          <p:nvPr/>
        </p:nvSpPr>
        <p:spPr>
          <a:xfrm>
            <a:off x="3505200" y="1767184"/>
            <a:ext cx="6096000" cy="3539430"/>
          </a:xfrm>
          <a:prstGeom prst="rect">
            <a:avLst/>
          </a:prstGeom>
        </p:spPr>
        <p:txBody>
          <a:bodyPr>
            <a:spAutoFit/>
          </a:bodyPr>
          <a:lstStyle/>
          <a:p>
            <a:pPr marL="914400" lvl="1" indent="-457200">
              <a:buFont typeface="Arial" charset="0"/>
              <a:buChar char="•"/>
            </a:pPr>
            <a:r>
              <a:rPr lang="en-US" sz="3200" dirty="0">
                <a:latin typeface="Calibri"/>
              </a:rPr>
              <a:t>Optimal</a:t>
            </a:r>
          </a:p>
          <a:p>
            <a:pPr marL="914400" lvl="1" indent="-457200">
              <a:buFont typeface="Arial" charset="0"/>
              <a:buChar char="•"/>
            </a:pPr>
            <a:endParaRPr lang="en-US" sz="3200" dirty="0">
              <a:latin typeface="Calibri"/>
            </a:endParaRPr>
          </a:p>
          <a:p>
            <a:pPr marL="914400" lvl="1" indent="-457200">
              <a:buFont typeface="Arial" charset="0"/>
              <a:buChar char="•"/>
            </a:pPr>
            <a:r>
              <a:rPr lang="en-US" sz="3200" dirty="0">
                <a:latin typeface="Calibri"/>
              </a:rPr>
              <a:t>Least recently used (LRU)</a:t>
            </a:r>
          </a:p>
          <a:p>
            <a:pPr marL="914400" lvl="1" indent="-457200">
              <a:buFont typeface="Arial" charset="0"/>
              <a:buChar char="•"/>
            </a:pPr>
            <a:endParaRPr lang="en-US" sz="3200" dirty="0">
              <a:latin typeface="Calibri"/>
            </a:endParaRPr>
          </a:p>
          <a:p>
            <a:pPr marL="914400" lvl="1" indent="-457200">
              <a:buFont typeface="Arial" charset="0"/>
              <a:buChar char="•"/>
            </a:pPr>
            <a:r>
              <a:rPr lang="en-US" sz="3200" dirty="0">
                <a:latin typeface="Calibri"/>
              </a:rPr>
              <a:t>First-in-first-out (FIFO)</a:t>
            </a:r>
          </a:p>
          <a:p>
            <a:pPr marL="914400" lvl="1" indent="-457200">
              <a:buFont typeface="Arial" charset="0"/>
              <a:buChar char="•"/>
            </a:pPr>
            <a:endParaRPr lang="en-US" sz="3200" dirty="0">
              <a:latin typeface="Calibri"/>
            </a:endParaRPr>
          </a:p>
          <a:p>
            <a:pPr marL="914400" lvl="1" indent="-457200">
              <a:buFont typeface="Arial" charset="0"/>
              <a:buChar char="•"/>
            </a:pPr>
            <a:r>
              <a:rPr lang="en-US" sz="3200" dirty="0">
                <a:latin typeface="Calibri"/>
              </a:rPr>
              <a:t>Clock</a:t>
            </a:r>
          </a:p>
        </p:txBody>
      </p:sp>
    </p:spTree>
    <p:extLst>
      <p:ext uri="{BB962C8B-B14F-4D97-AF65-F5344CB8AC3E}">
        <p14:creationId xmlns:p14="http://schemas.microsoft.com/office/powerpoint/2010/main" val="3371859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Recently Used (LRU)</a:t>
            </a:r>
          </a:p>
        </p:txBody>
      </p:sp>
      <p:sp>
        <p:nvSpPr>
          <p:cNvPr id="3" name="Content Placeholder 2"/>
          <p:cNvSpPr>
            <a:spLocks noGrp="1"/>
          </p:cNvSpPr>
          <p:nvPr>
            <p:ph idx="4294967295"/>
          </p:nvPr>
        </p:nvSpPr>
        <p:spPr>
          <a:xfrm>
            <a:off x="2133600" y="1600201"/>
            <a:ext cx="7924800" cy="4449763"/>
          </a:xfrm>
        </p:spPr>
        <p:txBody>
          <a:bodyPr>
            <a:normAutofit/>
          </a:bodyPr>
          <a:lstStyle/>
          <a:p>
            <a:r>
              <a:rPr lang="en-US" sz="2800" dirty="0"/>
              <a:t>Replaces the page that has not been referenced for the longest time</a:t>
            </a:r>
          </a:p>
          <a:p>
            <a:endParaRPr lang="en-US" sz="2800" dirty="0"/>
          </a:p>
          <a:p>
            <a:r>
              <a:rPr lang="en-US" sz="2800" dirty="0"/>
              <a:t>By the principle of locality, this should be the page least likely to be referenced in the near future</a:t>
            </a:r>
          </a:p>
          <a:p>
            <a:endParaRPr lang="en-US" sz="2800" dirty="0"/>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19</a:t>
            </a:fld>
            <a:endParaRPr lang="en-US" dirty="0"/>
          </a:p>
        </p:txBody>
      </p:sp>
    </p:spTree>
    <p:extLst>
      <p:ext uri="{BB962C8B-B14F-4D97-AF65-F5344CB8AC3E}">
        <p14:creationId xmlns:p14="http://schemas.microsoft.com/office/powerpoint/2010/main" val="3801794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2</a:t>
            </a:fld>
            <a:endParaRPr lang="en-US" dirty="0"/>
          </a:p>
        </p:txBody>
      </p:sp>
      <p:pic>
        <p:nvPicPr>
          <p:cNvPr id="4" name="Picture 3"/>
          <p:cNvPicPr>
            <a:picLocks noChangeAspect="1"/>
          </p:cNvPicPr>
          <p:nvPr/>
        </p:nvPicPr>
        <p:blipFill>
          <a:blip r:embed="rId2"/>
          <a:stretch>
            <a:fillRect/>
          </a:stretch>
        </p:blipFill>
        <p:spPr>
          <a:xfrm>
            <a:off x="0" y="405547"/>
            <a:ext cx="12192000" cy="6046905"/>
          </a:xfrm>
          <a:prstGeom prst="rect">
            <a:avLst/>
          </a:prstGeom>
        </p:spPr>
      </p:pic>
      <p:sp>
        <p:nvSpPr>
          <p:cNvPr id="2" name="Title 1"/>
          <p:cNvSpPr>
            <a:spLocks noGrp="1"/>
          </p:cNvSpPr>
          <p:nvPr>
            <p:ph type="title"/>
          </p:nvPr>
        </p:nvSpPr>
        <p:spPr>
          <a:xfrm>
            <a:off x="2971800" y="383776"/>
            <a:ext cx="8153400" cy="1143000"/>
          </a:xfrm>
        </p:spPr>
        <p:txBody>
          <a:bodyPr/>
          <a:lstStyle/>
          <a:p>
            <a:r>
              <a:rPr lang="en-US" dirty="0"/>
              <a:t>Dec. 2-10   </a:t>
            </a:r>
            <a:br>
              <a:rPr lang="en-US" dirty="0"/>
            </a:br>
            <a:r>
              <a:rPr lang="en-US" dirty="0"/>
              <a:t>website: </a:t>
            </a:r>
            <a:r>
              <a:rPr lang="en-US" dirty="0" err="1"/>
              <a:t>auburn.edu</a:t>
            </a:r>
            <a:r>
              <a:rPr lang="en-US" dirty="0"/>
              <a:t>/evaluate </a:t>
            </a:r>
          </a:p>
        </p:txBody>
      </p:sp>
    </p:spTree>
    <p:extLst>
      <p:ext uri="{BB962C8B-B14F-4D97-AF65-F5344CB8AC3E}">
        <p14:creationId xmlns:p14="http://schemas.microsoft.com/office/powerpoint/2010/main" val="25477293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1325562"/>
          </a:xfrm>
        </p:spPr>
        <p:txBody>
          <a:bodyPr/>
          <a:lstStyle/>
          <a:p>
            <a:r>
              <a:rPr lang="en-US" sz="3600" dirty="0"/>
              <a:t>Amazon Interview Question for Software Engineer / Developers</a:t>
            </a:r>
          </a:p>
        </p:txBody>
      </p:sp>
      <p:sp>
        <p:nvSpPr>
          <p:cNvPr id="3" name="Content Placeholder 2"/>
          <p:cNvSpPr>
            <a:spLocks noGrp="1"/>
          </p:cNvSpPr>
          <p:nvPr>
            <p:ph idx="4294967295"/>
          </p:nvPr>
        </p:nvSpPr>
        <p:spPr>
          <a:xfrm>
            <a:off x="2133600" y="1981201"/>
            <a:ext cx="7924800" cy="4068763"/>
          </a:xfrm>
        </p:spPr>
        <p:txBody>
          <a:bodyPr>
            <a:normAutofit/>
          </a:bodyPr>
          <a:lstStyle/>
          <a:p>
            <a:r>
              <a:rPr lang="en-US" sz="2800" dirty="0"/>
              <a:t>Implement an LRU cache</a:t>
            </a:r>
          </a:p>
          <a:p>
            <a:pPr marL="0" indent="0">
              <a:buNone/>
            </a:pPr>
            <a:endParaRPr lang="en-US" sz="2800" dirty="0"/>
          </a:p>
          <a:p>
            <a:pPr marL="0" indent="0">
              <a:buNone/>
            </a:pPr>
            <a:r>
              <a:rPr lang="en-US" sz="2800" dirty="0">
                <a:solidFill>
                  <a:srgbClr val="FF0000"/>
                </a:solidFill>
              </a:rPr>
              <a:t>Q5:</a:t>
            </a:r>
            <a:r>
              <a:rPr lang="en-US" sz="2800" dirty="0"/>
              <a:t> How to implement LRU?</a:t>
            </a:r>
          </a:p>
          <a:p>
            <a:pPr lvl="1"/>
            <a:r>
              <a:rPr lang="en-US" sz="2400" dirty="0"/>
              <a:t>one approach is to tag each page with the time of last reference</a:t>
            </a:r>
          </a:p>
          <a:p>
            <a:pPr lvl="1"/>
            <a:r>
              <a:rPr lang="en-US" sz="2400" dirty="0"/>
              <a:t>this requires a great deal of overhead</a:t>
            </a:r>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20</a:t>
            </a:fld>
            <a:endParaRPr lang="en-US" dirty="0"/>
          </a:p>
        </p:txBody>
      </p:sp>
    </p:spTree>
    <p:extLst>
      <p:ext uri="{BB962C8B-B14F-4D97-AF65-F5344CB8AC3E}">
        <p14:creationId xmlns:p14="http://schemas.microsoft.com/office/powerpoint/2010/main" val="871499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First-in-First-out (FIFO)</a:t>
            </a:r>
          </a:p>
        </p:txBody>
      </p:sp>
      <p:sp>
        <p:nvSpPr>
          <p:cNvPr id="3" name="Content Placeholder 2"/>
          <p:cNvSpPr>
            <a:spLocks noGrp="1"/>
          </p:cNvSpPr>
          <p:nvPr>
            <p:ph idx="4294967295"/>
          </p:nvPr>
        </p:nvSpPr>
        <p:spPr>
          <a:xfrm>
            <a:off x="2057400" y="1676400"/>
            <a:ext cx="8305800" cy="4648200"/>
          </a:xfrm>
        </p:spPr>
        <p:txBody>
          <a:bodyPr>
            <a:normAutofit/>
          </a:bodyPr>
          <a:lstStyle/>
          <a:p>
            <a:r>
              <a:rPr lang="en-US" sz="2800" dirty="0"/>
              <a:t>Treats page frames allocated to a process as a circular buffer</a:t>
            </a:r>
          </a:p>
          <a:p>
            <a:endParaRPr lang="en-US" sz="2800" dirty="0"/>
          </a:p>
          <a:p>
            <a:r>
              <a:rPr lang="en-US" sz="2800" dirty="0"/>
              <a:t>Pages are removed in </a:t>
            </a:r>
            <a:r>
              <a:rPr lang="en-US" sz="2800" dirty="0">
                <a:solidFill>
                  <a:srgbClr val="FF0000"/>
                </a:solidFill>
              </a:rPr>
              <a:t>round-robin</a:t>
            </a:r>
            <a:r>
              <a:rPr lang="en-US" sz="2800" dirty="0"/>
              <a:t> style</a:t>
            </a:r>
          </a:p>
          <a:p>
            <a:endParaRPr lang="en-US" sz="2800" dirty="0"/>
          </a:p>
          <a:p>
            <a:r>
              <a:rPr lang="en-US" sz="2800" dirty="0"/>
              <a:t>A </a:t>
            </a:r>
            <a:r>
              <a:rPr lang="en-US" sz="2800" dirty="0">
                <a:solidFill>
                  <a:srgbClr val="FF0000"/>
                </a:solidFill>
              </a:rPr>
              <a:t>Simple</a:t>
            </a:r>
            <a:r>
              <a:rPr lang="en-US" sz="2800" dirty="0"/>
              <a:t> replacement policy to implement</a:t>
            </a:r>
          </a:p>
          <a:p>
            <a:endParaRPr lang="en-US" sz="2800" dirty="0"/>
          </a:p>
          <a:p>
            <a:r>
              <a:rPr lang="en-US" sz="2800" dirty="0"/>
              <a:t>Page that has been in memory the longest is replaced</a:t>
            </a:r>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21</a:t>
            </a:fld>
            <a:endParaRPr lang="en-US" dirty="0"/>
          </a:p>
        </p:txBody>
      </p:sp>
    </p:spTree>
    <p:extLst>
      <p:ext uri="{BB962C8B-B14F-4D97-AF65-F5344CB8AC3E}">
        <p14:creationId xmlns:p14="http://schemas.microsoft.com/office/powerpoint/2010/main" val="211594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2813" y="1"/>
            <a:ext cx="7824788" cy="1220147"/>
          </a:xfrm>
        </p:spPr>
        <p:txBody>
          <a:bodyPr/>
          <a:lstStyle/>
          <a:p>
            <a:pPr algn="ctr"/>
            <a:r>
              <a:rPr lang="en-US" dirty="0"/>
              <a:t>Clock Policy</a:t>
            </a:r>
          </a:p>
        </p:txBody>
      </p:sp>
      <p:sp>
        <p:nvSpPr>
          <p:cNvPr id="3" name="Content Placeholder 2"/>
          <p:cNvSpPr>
            <a:spLocks noGrp="1"/>
          </p:cNvSpPr>
          <p:nvPr>
            <p:ph idx="4294967295"/>
          </p:nvPr>
        </p:nvSpPr>
        <p:spPr>
          <a:xfrm>
            <a:off x="1219200" y="1066801"/>
            <a:ext cx="10058400" cy="5622925"/>
          </a:xfrm>
        </p:spPr>
        <p:txBody>
          <a:bodyPr>
            <a:normAutofit/>
          </a:bodyPr>
          <a:lstStyle/>
          <a:p>
            <a:r>
              <a:rPr lang="en-US" sz="2800" dirty="0"/>
              <a:t>Requires the association of an additional bit with each frame: referred to as the </a:t>
            </a:r>
            <a:r>
              <a:rPr lang="en-US" sz="2800" i="1" dirty="0"/>
              <a:t>use</a:t>
            </a:r>
            <a:r>
              <a:rPr lang="en-US" sz="2800" dirty="0"/>
              <a:t> bit</a:t>
            </a:r>
          </a:p>
          <a:p>
            <a:endParaRPr lang="en-US" sz="2800" dirty="0"/>
          </a:p>
          <a:p>
            <a:r>
              <a:rPr lang="en-US" sz="2800" dirty="0"/>
              <a:t>When a page is first loaded in memory or referenced, the use bit is set to 1</a:t>
            </a:r>
          </a:p>
          <a:p>
            <a:endParaRPr lang="en-US" sz="2800" dirty="0"/>
          </a:p>
          <a:p>
            <a:r>
              <a:rPr lang="en-US" sz="2800" dirty="0"/>
              <a:t>The set of frames is considered to be a circular buffer</a:t>
            </a:r>
          </a:p>
          <a:p>
            <a:endParaRPr lang="en-US" sz="2800" dirty="0"/>
          </a:p>
          <a:p>
            <a:r>
              <a:rPr lang="en-US" sz="2800" dirty="0"/>
              <a:t>Any frame with a </a:t>
            </a:r>
            <a:r>
              <a:rPr lang="en-US" sz="2800" dirty="0">
                <a:solidFill>
                  <a:srgbClr val="FF0000"/>
                </a:solidFill>
              </a:rPr>
              <a:t>use bit of 1</a:t>
            </a:r>
            <a:r>
              <a:rPr lang="en-US" sz="2800" dirty="0"/>
              <a:t> is passed over by the algorithm</a:t>
            </a:r>
          </a:p>
          <a:p>
            <a:endParaRPr lang="en-US" sz="2800" dirty="0"/>
          </a:p>
          <a:p>
            <a:r>
              <a:rPr lang="en-US" sz="2800" dirty="0"/>
              <a:t>Page frames visualized as laid out in a circle</a:t>
            </a:r>
          </a:p>
          <a:p>
            <a:endParaRPr lang="en-US" dirty="0"/>
          </a:p>
        </p:txBody>
      </p:sp>
      <p:sp>
        <p:nvSpPr>
          <p:cNvPr id="4" name="Slide Number Placeholder 3"/>
          <p:cNvSpPr>
            <a:spLocks noGrp="1"/>
          </p:cNvSpPr>
          <p:nvPr>
            <p:ph type="sldNum" sz="quarter" idx="12"/>
          </p:nvPr>
        </p:nvSpPr>
        <p:spPr/>
        <p:txBody>
          <a:bodyPr/>
          <a:lstStyle/>
          <a:p>
            <a:pPr>
              <a:defRPr/>
            </a:pPr>
            <a:fld id="{97012834-41A2-49E3-8762-B14EE3F5CFB1}" type="slidenum">
              <a:rPr lang="en-US" smtClean="0"/>
              <a:pPr>
                <a:defRPr/>
              </a:pPr>
              <a:t>22</a:t>
            </a:fld>
            <a:endParaRPr lang="en-US" dirty="0"/>
          </a:p>
        </p:txBody>
      </p:sp>
    </p:spTree>
    <p:extLst>
      <p:ext uri="{BB962C8B-B14F-4D97-AF65-F5344CB8AC3E}">
        <p14:creationId xmlns:p14="http://schemas.microsoft.com/office/powerpoint/2010/main" val="4056776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Clock Policy: An Example</a:t>
            </a:r>
            <a:br>
              <a:rPr lang="en-US" dirty="0"/>
            </a:br>
            <a:r>
              <a:rPr lang="en-US" sz="3200" dirty="0">
                <a:solidFill>
                  <a:schemeClr val="tx1"/>
                </a:solidFill>
              </a:rPr>
              <a:t>Newly arrived page = 727</a:t>
            </a:r>
          </a:p>
        </p:txBody>
      </p:sp>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23</a:t>
            </a:fld>
            <a:endParaRPr lang="en-US" dirty="0"/>
          </a:p>
        </p:txBody>
      </p:sp>
      <p:pic>
        <p:nvPicPr>
          <p:cNvPr id="6" name="Picture 5"/>
          <p:cNvPicPr>
            <a:picLocks noChangeAspect="1"/>
          </p:cNvPicPr>
          <p:nvPr/>
        </p:nvPicPr>
        <p:blipFill>
          <a:blip r:embed="rId3"/>
          <a:stretch>
            <a:fillRect/>
          </a:stretch>
        </p:blipFill>
        <p:spPr>
          <a:xfrm>
            <a:off x="1524000" y="1600201"/>
            <a:ext cx="5562600" cy="4755329"/>
          </a:xfrm>
          <a:prstGeom prst="rect">
            <a:avLst/>
          </a:prstGeom>
        </p:spPr>
      </p:pic>
      <p:pic>
        <p:nvPicPr>
          <p:cNvPr id="7" name="Picture 6"/>
          <p:cNvPicPr>
            <a:picLocks noChangeAspect="1"/>
          </p:cNvPicPr>
          <p:nvPr/>
        </p:nvPicPr>
        <p:blipFill>
          <a:blip r:embed="rId4"/>
          <a:stretch>
            <a:fillRect/>
          </a:stretch>
        </p:blipFill>
        <p:spPr>
          <a:xfrm>
            <a:off x="6248400" y="2133600"/>
            <a:ext cx="4343400" cy="4242096"/>
          </a:xfrm>
          <a:prstGeom prst="rect">
            <a:avLst/>
          </a:prstGeom>
        </p:spPr>
      </p:pic>
      <p:pic>
        <p:nvPicPr>
          <p:cNvPr id="8" name="Picture 7"/>
          <p:cNvPicPr>
            <a:picLocks noChangeAspect="1"/>
          </p:cNvPicPr>
          <p:nvPr/>
        </p:nvPicPr>
        <p:blipFill>
          <a:blip r:embed="rId5"/>
          <a:stretch>
            <a:fillRect/>
          </a:stretch>
        </p:blipFill>
        <p:spPr>
          <a:xfrm>
            <a:off x="5029200" y="1828801"/>
            <a:ext cx="2286001" cy="962527"/>
          </a:xfrm>
          <a:prstGeom prst="rect">
            <a:avLst/>
          </a:prstGeom>
        </p:spPr>
      </p:pic>
    </p:spTree>
    <p:extLst>
      <p:ext uri="{BB962C8B-B14F-4D97-AF65-F5344CB8AC3E}">
        <p14:creationId xmlns:p14="http://schemas.microsoft.com/office/powerpoint/2010/main" val="268833727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24</a:t>
            </a:fld>
            <a:endParaRPr lang="en-US" dirty="0"/>
          </a:p>
        </p:txBody>
      </p:sp>
      <p:pic>
        <p:nvPicPr>
          <p:cNvPr id="4" name="Picture 3"/>
          <p:cNvPicPr>
            <a:picLocks noChangeAspect="1"/>
          </p:cNvPicPr>
          <p:nvPr/>
        </p:nvPicPr>
        <p:blipFill>
          <a:blip r:embed="rId3"/>
          <a:stretch>
            <a:fillRect/>
          </a:stretch>
        </p:blipFill>
        <p:spPr>
          <a:xfrm>
            <a:off x="762000" y="152400"/>
            <a:ext cx="10134600" cy="7243747"/>
          </a:xfrm>
          <a:prstGeom prst="rect">
            <a:avLst/>
          </a:prstGeom>
        </p:spPr>
      </p:pic>
    </p:spTree>
    <p:extLst>
      <p:ext uri="{BB962C8B-B14F-4D97-AF65-F5344CB8AC3E}">
        <p14:creationId xmlns:p14="http://schemas.microsoft.com/office/powerpoint/2010/main" val="179434809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1460499"/>
          </a:xfrm>
        </p:spPr>
        <p:txBody>
          <a:bodyPr/>
          <a:lstStyle/>
          <a:p>
            <a:r>
              <a:rPr lang="en-US" dirty="0"/>
              <a:t>Comparisons of the Page Replacement Algorithms</a:t>
            </a:r>
          </a:p>
        </p:txBody>
      </p:sp>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25</a:t>
            </a:fld>
            <a:endParaRPr lang="en-US" dirty="0"/>
          </a:p>
        </p:txBody>
      </p:sp>
      <p:pic>
        <p:nvPicPr>
          <p:cNvPr id="4" name="Picture 3"/>
          <p:cNvPicPr>
            <a:picLocks noChangeAspect="1"/>
          </p:cNvPicPr>
          <p:nvPr/>
        </p:nvPicPr>
        <p:blipFill>
          <a:blip r:embed="rId3"/>
          <a:stretch>
            <a:fillRect/>
          </a:stretch>
        </p:blipFill>
        <p:spPr>
          <a:xfrm>
            <a:off x="2260434" y="1735138"/>
            <a:ext cx="7934325" cy="4772025"/>
          </a:xfrm>
          <a:prstGeom prst="rect">
            <a:avLst/>
          </a:prstGeom>
        </p:spPr>
      </p:pic>
    </p:spTree>
    <p:extLst>
      <p:ext uri="{BB962C8B-B14F-4D97-AF65-F5344CB8AC3E}">
        <p14:creationId xmlns:p14="http://schemas.microsoft.com/office/powerpoint/2010/main" val="410565719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81200" y="2133600"/>
            <a:ext cx="8229600" cy="5105400"/>
          </a:xfrm>
        </p:spPr>
        <p:txBody>
          <a:bodyPr>
            <a:normAutofit/>
          </a:bodyPr>
          <a:lstStyle/>
          <a:p>
            <a:r>
              <a:rPr lang="en-NZ" sz="2800" dirty="0"/>
              <a:t>The OS must decide how many pages to bring into main memory</a:t>
            </a:r>
          </a:p>
          <a:p>
            <a:pPr lvl="1"/>
            <a:r>
              <a:rPr lang="en-NZ" dirty="0"/>
              <a:t>the smaller the amount of memory allocated to each process, the more processes can reside in memory</a:t>
            </a:r>
          </a:p>
          <a:p>
            <a:pPr lvl="1"/>
            <a:r>
              <a:rPr lang="en-NZ" dirty="0"/>
              <a:t>small number of pages loaded increases page faults</a:t>
            </a:r>
          </a:p>
          <a:p>
            <a:pPr lvl="1"/>
            <a:r>
              <a:rPr lang="en-NZ" dirty="0"/>
              <a:t>beyond a certain size, further allocations of pages will not effect the page fault rate</a:t>
            </a:r>
          </a:p>
        </p:txBody>
      </p:sp>
      <p:sp>
        <p:nvSpPr>
          <p:cNvPr id="4" name="Slide Number Placeholder 3"/>
          <p:cNvSpPr>
            <a:spLocks noGrp="1"/>
          </p:cNvSpPr>
          <p:nvPr>
            <p:ph type="sldNum" sz="quarter" idx="12"/>
          </p:nvPr>
        </p:nvSpPr>
        <p:spPr/>
        <p:txBody>
          <a:bodyPr/>
          <a:lstStyle/>
          <a:p>
            <a:pPr>
              <a:defRPr/>
            </a:pPr>
            <a:fld id="{97012834-41A2-49E3-8762-B14EE3F5CFB1}" type="slidenum">
              <a:rPr lang="en-US" smtClean="0"/>
              <a:pPr>
                <a:defRPr/>
              </a:pPr>
              <a:t>26</a:t>
            </a:fld>
            <a:endParaRPr lang="en-US" dirty="0"/>
          </a:p>
        </p:txBody>
      </p:sp>
      <p:sp>
        <p:nvSpPr>
          <p:cNvPr id="5" name="Rectangle 4"/>
          <p:cNvSpPr/>
          <p:nvPr/>
        </p:nvSpPr>
        <p:spPr>
          <a:xfrm>
            <a:off x="2982456" y="762001"/>
            <a:ext cx="6227089" cy="769441"/>
          </a:xfrm>
          <a:prstGeom prst="rect">
            <a:avLst/>
          </a:prstGeom>
        </p:spPr>
        <p:txBody>
          <a:bodyPr wrap="none">
            <a:spAutoFit/>
          </a:bodyPr>
          <a:lstStyle/>
          <a:p>
            <a:r>
              <a:rPr lang="en-NZ" sz="4400">
                <a:solidFill>
                  <a:srgbClr val="0000FF"/>
                </a:solidFill>
                <a:latin typeface="Calibri"/>
              </a:rPr>
              <a:t>Resident Set Management</a:t>
            </a:r>
            <a:endParaRPr lang="en-US" sz="4400">
              <a:solidFill>
                <a:srgbClr val="0000FF"/>
              </a:solidFill>
              <a:latin typeface="Calibri"/>
            </a:endParaRPr>
          </a:p>
        </p:txBody>
      </p:sp>
    </p:spTree>
    <p:extLst>
      <p:ext uri="{BB962C8B-B14F-4D97-AF65-F5344CB8AC3E}">
        <p14:creationId xmlns:p14="http://schemas.microsoft.com/office/powerpoint/2010/main" val="3011475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2813" y="456253"/>
            <a:ext cx="7824788" cy="1143948"/>
          </a:xfrm>
        </p:spPr>
        <p:txBody>
          <a:bodyPr/>
          <a:lstStyle/>
          <a:p>
            <a:pPr algn="ctr"/>
            <a:r>
              <a:rPr lang="en-US" dirty="0"/>
              <a:t>Resident Set Size</a:t>
            </a:r>
          </a:p>
        </p:txBody>
      </p:sp>
      <p:sp>
        <p:nvSpPr>
          <p:cNvPr id="5" name="Text Placeholder 4"/>
          <p:cNvSpPr>
            <a:spLocks noGrp="1"/>
          </p:cNvSpPr>
          <p:nvPr>
            <p:ph type="body" idx="1"/>
          </p:nvPr>
        </p:nvSpPr>
        <p:spPr>
          <a:xfrm>
            <a:off x="2209800" y="2088986"/>
            <a:ext cx="3657600" cy="730415"/>
          </a:xfrm>
        </p:spPr>
        <p:txBody>
          <a:bodyPr/>
          <a:lstStyle/>
          <a:p>
            <a:pPr lvl="0"/>
            <a:r>
              <a:rPr lang="en-US" sz="3600" b="0" dirty="0">
                <a:solidFill>
                  <a:srgbClr val="0000FF"/>
                </a:solidFill>
              </a:rPr>
              <a:t>Fixed-allocation</a:t>
            </a:r>
          </a:p>
        </p:txBody>
      </p:sp>
      <p:sp>
        <p:nvSpPr>
          <p:cNvPr id="6" name="Text Placeholder 5"/>
          <p:cNvSpPr>
            <a:spLocks noGrp="1"/>
          </p:cNvSpPr>
          <p:nvPr>
            <p:ph type="body" sz="quarter" idx="3"/>
          </p:nvPr>
        </p:nvSpPr>
        <p:spPr>
          <a:xfrm>
            <a:off x="6324600" y="2209800"/>
            <a:ext cx="3657600" cy="609600"/>
          </a:xfrm>
        </p:spPr>
        <p:txBody>
          <a:bodyPr/>
          <a:lstStyle/>
          <a:p>
            <a:pPr lvl="0"/>
            <a:r>
              <a:rPr lang="en-US" sz="3600" b="0" dirty="0">
                <a:solidFill>
                  <a:srgbClr val="0000FF"/>
                </a:solidFill>
              </a:rPr>
              <a:t>Variable-allocation</a:t>
            </a:r>
          </a:p>
        </p:txBody>
      </p:sp>
      <p:sp>
        <p:nvSpPr>
          <p:cNvPr id="7" name="Content Placeholder 6"/>
          <p:cNvSpPr>
            <a:spLocks noGrp="1"/>
          </p:cNvSpPr>
          <p:nvPr>
            <p:ph sz="quarter" idx="4"/>
          </p:nvPr>
        </p:nvSpPr>
        <p:spPr>
          <a:xfrm>
            <a:off x="6352032" y="2895600"/>
            <a:ext cx="3657600" cy="3230563"/>
          </a:xfrm>
        </p:spPr>
        <p:txBody>
          <a:bodyPr>
            <a:normAutofit/>
          </a:bodyPr>
          <a:lstStyle/>
          <a:p>
            <a:pPr lvl="0"/>
            <a:r>
              <a:rPr lang="en-US" sz="2200" dirty="0"/>
              <a:t>allows the number of page frames allocated to a process to be varied over the lifetime of the process</a:t>
            </a:r>
          </a:p>
        </p:txBody>
      </p:sp>
      <p:sp>
        <p:nvSpPr>
          <p:cNvPr id="8" name="Content Placeholder 7"/>
          <p:cNvSpPr>
            <a:spLocks noGrp="1"/>
          </p:cNvSpPr>
          <p:nvPr>
            <p:ph sz="half" idx="2"/>
          </p:nvPr>
        </p:nvSpPr>
        <p:spPr>
          <a:xfrm>
            <a:off x="2187388" y="2895601"/>
            <a:ext cx="3657600" cy="3230562"/>
          </a:xfrm>
        </p:spPr>
        <p:txBody>
          <a:bodyPr/>
          <a:lstStyle/>
          <a:p>
            <a:r>
              <a:rPr lang="en-US" sz="2200" dirty="0"/>
              <a:t>gives a process a fixed number of frames in main memory within which to execute</a:t>
            </a:r>
          </a:p>
          <a:p>
            <a:pPr marL="628650" lvl="1" indent="-228600">
              <a:spcBef>
                <a:spcPts val="1800"/>
              </a:spcBef>
            </a:pPr>
            <a:r>
              <a:rPr lang="en-US" sz="2000" dirty="0"/>
              <a:t>when a page fault occurs, one of the pages of that process must be replaced</a:t>
            </a:r>
          </a:p>
          <a:p>
            <a:endParaRPr lang="en-US" dirty="0"/>
          </a:p>
        </p:txBody>
      </p:sp>
      <p:sp>
        <p:nvSpPr>
          <p:cNvPr id="3" name="Slide Number Placeholder 2"/>
          <p:cNvSpPr>
            <a:spLocks noGrp="1"/>
          </p:cNvSpPr>
          <p:nvPr>
            <p:ph type="sldNum" sz="quarter" idx="12"/>
          </p:nvPr>
        </p:nvSpPr>
        <p:spPr/>
        <p:txBody>
          <a:bodyPr/>
          <a:lstStyle/>
          <a:p>
            <a:pPr>
              <a:defRPr/>
            </a:pPr>
            <a:fld id="{D56104A5-FF6A-4891-8FE3-D539A7A66E05}" type="slidenum">
              <a:rPr lang="en-US" smtClean="0"/>
              <a:pPr>
                <a:defRPr/>
              </a:pPr>
              <a:t>27</a:t>
            </a:fld>
            <a:endParaRPr lang="en-US" dirty="0"/>
          </a:p>
        </p:txBody>
      </p:sp>
    </p:spTree>
    <p:extLst>
      <p:ext uri="{BB962C8B-B14F-4D97-AF65-F5344CB8AC3E}">
        <p14:creationId xmlns:p14="http://schemas.microsoft.com/office/powerpoint/2010/main" val="2929553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381000"/>
            <a:ext cx="8534400" cy="838200"/>
          </a:xfrm>
        </p:spPr>
        <p:txBody>
          <a:bodyPr/>
          <a:lstStyle/>
          <a:p>
            <a:r>
              <a:rPr lang="en-US" altLang="en-US" dirty="0"/>
              <a:t>Summary</a:t>
            </a:r>
          </a:p>
        </p:txBody>
      </p:sp>
      <p:sp>
        <p:nvSpPr>
          <p:cNvPr id="40963" name="Content Placeholder 2"/>
          <p:cNvSpPr>
            <a:spLocks noGrp="1"/>
          </p:cNvSpPr>
          <p:nvPr>
            <p:ph idx="1"/>
          </p:nvPr>
        </p:nvSpPr>
        <p:spPr>
          <a:xfrm>
            <a:off x="2133601" y="1447800"/>
            <a:ext cx="8086725" cy="4724400"/>
          </a:xfrm>
        </p:spPr>
        <p:txBody>
          <a:bodyPr/>
          <a:lstStyle/>
          <a:p>
            <a:r>
              <a:rPr lang="en-US" dirty="0"/>
              <a:t>Hardware and control structures</a:t>
            </a:r>
          </a:p>
          <a:p>
            <a:pPr lvl="2"/>
            <a:r>
              <a:rPr lang="en-US" sz="2800" dirty="0"/>
              <a:t>Combined paging and segmentation</a:t>
            </a:r>
          </a:p>
          <a:p>
            <a:pPr lvl="2"/>
            <a:r>
              <a:rPr lang="en-US" sz="2800" dirty="0"/>
              <a:t>Protection and sharing</a:t>
            </a:r>
          </a:p>
          <a:p>
            <a:pPr lvl="2"/>
            <a:endParaRPr lang="en-US" sz="2800" dirty="0"/>
          </a:p>
          <a:p>
            <a:r>
              <a:rPr lang="en-US" dirty="0"/>
              <a:t>OS software</a:t>
            </a:r>
          </a:p>
          <a:p>
            <a:pPr lvl="2"/>
            <a:r>
              <a:rPr lang="en-US" sz="2800" dirty="0"/>
              <a:t>Fetch policy</a:t>
            </a:r>
          </a:p>
          <a:p>
            <a:pPr lvl="2"/>
            <a:r>
              <a:rPr lang="en-US" sz="2800" dirty="0"/>
              <a:t>Placement policy</a:t>
            </a:r>
          </a:p>
          <a:p>
            <a:pPr lvl="2"/>
            <a:r>
              <a:rPr lang="en-US" sz="2800" dirty="0"/>
              <a:t>Replacement policy</a:t>
            </a:r>
          </a:p>
          <a:p>
            <a:pPr lvl="2"/>
            <a:r>
              <a:rPr lang="en-US" sz="2800" dirty="0"/>
              <a:t>Resident set management</a:t>
            </a:r>
          </a:p>
        </p:txBody>
      </p:sp>
      <p:sp>
        <p:nvSpPr>
          <p:cNvPr id="2" name="Slide Number Placeholder 1"/>
          <p:cNvSpPr>
            <a:spLocks noGrp="1"/>
          </p:cNvSpPr>
          <p:nvPr>
            <p:ph type="sldNum" sz="quarter" idx="4"/>
          </p:nvPr>
        </p:nvSpPr>
        <p:spPr/>
        <p:txBody>
          <a:bodyPr/>
          <a:lstStyle/>
          <a:p>
            <a:pPr algn="l">
              <a:defRPr/>
            </a:pPr>
            <a:fld id="{BFA6D376-C5A1-F04E-B9D7-60DF914D4450}" type="slidenum">
              <a:rPr lang="en-US" smtClean="0"/>
              <a:pPr algn="l">
                <a:defRPr/>
              </a:pPr>
              <a:t>28</a:t>
            </a:fld>
            <a:endParaRPr lang="en-US" dirty="0"/>
          </a:p>
        </p:txBody>
      </p:sp>
    </p:spTree>
    <p:extLst>
      <p:ext uri="{BB962C8B-B14F-4D97-AF65-F5344CB8AC3E}">
        <p14:creationId xmlns:p14="http://schemas.microsoft.com/office/powerpoint/2010/main" val="796176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09600" y="6245225"/>
            <a:ext cx="2844800" cy="476250"/>
          </a:xfrm>
          <a:prstGeom prst="rect">
            <a:avLst/>
          </a:prstGeom>
        </p:spPr>
        <p:txBody>
          <a:bodyPr/>
          <a:lstStyle/>
          <a:p>
            <a:pPr>
              <a:defRPr/>
            </a:pPr>
            <a:fld id="{443AB951-C0AB-4CE7-8DBE-825E35238414}" type="slidenum">
              <a:rPr lang="en-US" smtClean="0"/>
              <a:pPr>
                <a:defRPr/>
              </a:pPr>
              <a:t>3</a:t>
            </a:fld>
            <a:endParaRPr lang="en-US"/>
          </a:p>
        </p:txBody>
      </p:sp>
      <p:pic>
        <p:nvPicPr>
          <p:cNvPr id="2" name="Picture 1"/>
          <p:cNvPicPr>
            <a:picLocks noChangeAspect="1"/>
          </p:cNvPicPr>
          <p:nvPr/>
        </p:nvPicPr>
        <p:blipFill>
          <a:blip r:embed="rId3"/>
          <a:stretch>
            <a:fillRect/>
          </a:stretch>
        </p:blipFill>
        <p:spPr>
          <a:xfrm>
            <a:off x="7543800" y="0"/>
            <a:ext cx="4248150" cy="5400675"/>
          </a:xfrm>
          <a:prstGeom prst="rect">
            <a:avLst/>
          </a:prstGeom>
        </p:spPr>
      </p:pic>
      <p:pic>
        <p:nvPicPr>
          <p:cNvPr id="3" name="Picture 2"/>
          <p:cNvPicPr>
            <a:picLocks noChangeAspect="1"/>
          </p:cNvPicPr>
          <p:nvPr/>
        </p:nvPicPr>
        <p:blipFill>
          <a:blip r:embed="rId4"/>
          <a:stretch>
            <a:fillRect/>
          </a:stretch>
        </p:blipFill>
        <p:spPr>
          <a:xfrm>
            <a:off x="762000" y="228600"/>
            <a:ext cx="6477000" cy="3996226"/>
          </a:xfrm>
          <a:prstGeom prst="rect">
            <a:avLst/>
          </a:prstGeom>
        </p:spPr>
      </p:pic>
      <p:sp>
        <p:nvSpPr>
          <p:cNvPr id="6" name="Rectangle 5"/>
          <p:cNvSpPr/>
          <p:nvPr/>
        </p:nvSpPr>
        <p:spPr>
          <a:xfrm>
            <a:off x="3810000" y="2845089"/>
            <a:ext cx="5966126" cy="830997"/>
          </a:xfrm>
          <a:prstGeom prst="rect">
            <a:avLst/>
          </a:prstGeom>
        </p:spPr>
        <p:txBody>
          <a:bodyPr wrap="square">
            <a:spAutoFit/>
          </a:bodyPr>
          <a:lstStyle/>
          <a:p>
            <a:r>
              <a:rPr lang="en-US" sz="2400" u="sng" dirty="0">
                <a:solidFill>
                  <a:srgbClr val="0000FF"/>
                </a:solidFill>
                <a:latin typeface="+mn-lt"/>
                <a:ea typeface="DengXian" charset="-122"/>
                <a:cs typeface="Times New Roman" charset="0"/>
                <a:hlinkClick r:id="rId5"/>
              </a:rPr>
              <a:t>www.ratemyprofessors.com/ShowRatings.jsp?tid=1155251</a:t>
            </a:r>
            <a:endParaRPr lang="en-US" sz="2400" dirty="0">
              <a:latin typeface="+mn-lt"/>
            </a:endParaRPr>
          </a:p>
        </p:txBody>
      </p:sp>
      <p:pic>
        <p:nvPicPr>
          <p:cNvPr id="8" name="Picture 7">
            <a:extLst>
              <a:ext uri="{FF2B5EF4-FFF2-40B4-BE49-F238E27FC236}">
                <a16:creationId xmlns:a16="http://schemas.microsoft.com/office/drawing/2014/main" id="{31AA2028-DEEA-E04E-937B-8832F9099B0A}"/>
              </a:ext>
            </a:extLst>
          </p:cNvPr>
          <p:cNvPicPr>
            <a:picLocks noChangeAspect="1"/>
          </p:cNvPicPr>
          <p:nvPr/>
        </p:nvPicPr>
        <p:blipFill>
          <a:blip r:embed="rId6"/>
          <a:stretch>
            <a:fillRect/>
          </a:stretch>
        </p:blipFill>
        <p:spPr>
          <a:xfrm>
            <a:off x="590550" y="4179348"/>
            <a:ext cx="3314700" cy="2311400"/>
          </a:xfrm>
          <a:prstGeom prst="rect">
            <a:avLst/>
          </a:prstGeom>
        </p:spPr>
      </p:pic>
      <p:pic>
        <p:nvPicPr>
          <p:cNvPr id="9" name="Picture 8">
            <a:extLst>
              <a:ext uri="{FF2B5EF4-FFF2-40B4-BE49-F238E27FC236}">
                <a16:creationId xmlns:a16="http://schemas.microsoft.com/office/drawing/2014/main" id="{FC01D00D-BCBB-5041-9E9F-FAA49F53FC18}"/>
              </a:ext>
            </a:extLst>
          </p:cNvPr>
          <p:cNvPicPr>
            <a:picLocks noChangeAspect="1"/>
          </p:cNvPicPr>
          <p:nvPr/>
        </p:nvPicPr>
        <p:blipFill>
          <a:blip r:embed="rId7"/>
          <a:stretch>
            <a:fillRect/>
          </a:stretch>
        </p:blipFill>
        <p:spPr>
          <a:xfrm>
            <a:off x="3642126" y="3953046"/>
            <a:ext cx="8062311" cy="2563960"/>
          </a:xfrm>
          <a:prstGeom prst="rect">
            <a:avLst/>
          </a:prstGeom>
        </p:spPr>
      </p:pic>
    </p:spTree>
    <p:extLst>
      <p:ext uri="{BB962C8B-B14F-4D97-AF65-F5344CB8AC3E}">
        <p14:creationId xmlns:p14="http://schemas.microsoft.com/office/powerpoint/2010/main" val="455746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Segment Organization</a:t>
            </a:r>
          </a:p>
        </p:txBody>
      </p:sp>
      <p:sp>
        <p:nvSpPr>
          <p:cNvPr id="3" name="Content Placeholder 2"/>
          <p:cNvSpPr>
            <a:spLocks noGrp="1"/>
          </p:cNvSpPr>
          <p:nvPr>
            <p:ph idx="4294967295"/>
          </p:nvPr>
        </p:nvSpPr>
        <p:spPr>
          <a:xfrm>
            <a:off x="1295400" y="1554162"/>
            <a:ext cx="9982200" cy="4953000"/>
          </a:xfrm>
        </p:spPr>
        <p:txBody>
          <a:bodyPr>
            <a:normAutofit/>
          </a:bodyPr>
          <a:lstStyle/>
          <a:p>
            <a:r>
              <a:rPr lang="en-US" sz="2800" dirty="0"/>
              <a:t>Each segment table entry contains the </a:t>
            </a:r>
            <a:r>
              <a:rPr lang="en-US" sz="2800" dirty="0">
                <a:solidFill>
                  <a:srgbClr val="FF0000"/>
                </a:solidFill>
              </a:rPr>
              <a:t>starting address</a:t>
            </a:r>
            <a:r>
              <a:rPr lang="en-US" sz="2800" dirty="0"/>
              <a:t> of the corresponding segment in main memory and the </a:t>
            </a:r>
            <a:r>
              <a:rPr lang="en-US" sz="2800" dirty="0">
                <a:solidFill>
                  <a:srgbClr val="FF0000"/>
                </a:solidFill>
              </a:rPr>
              <a:t>length</a:t>
            </a:r>
            <a:r>
              <a:rPr lang="en-US" sz="2800" dirty="0"/>
              <a:t> of the segment</a:t>
            </a:r>
          </a:p>
          <a:p>
            <a:endParaRPr lang="en-US" sz="2800" dirty="0"/>
          </a:p>
          <a:p>
            <a:r>
              <a:rPr lang="en-US" sz="2800" dirty="0"/>
              <a:t>A bit is needed to determine if the segment </a:t>
            </a:r>
            <a:r>
              <a:rPr lang="en-US" sz="2800" dirty="0">
                <a:solidFill>
                  <a:srgbClr val="FF0000"/>
                </a:solidFill>
              </a:rPr>
              <a:t>is already in main memory</a:t>
            </a:r>
          </a:p>
          <a:p>
            <a:endParaRPr lang="en-US" sz="2800" dirty="0">
              <a:solidFill>
                <a:srgbClr val="FF0000"/>
              </a:solidFill>
            </a:endParaRPr>
          </a:p>
          <a:p>
            <a:r>
              <a:rPr lang="en-US" sz="2800" dirty="0"/>
              <a:t>Another bit is needed to determine </a:t>
            </a:r>
            <a:r>
              <a:rPr lang="en-US" sz="2800" dirty="0">
                <a:solidFill>
                  <a:srgbClr val="FF0000"/>
                </a:solidFill>
              </a:rPr>
              <a:t>if the segment has been modified</a:t>
            </a:r>
            <a:r>
              <a:rPr lang="en-US" sz="2800" dirty="0"/>
              <a:t> since it was loaded in main memory</a:t>
            </a:r>
          </a:p>
        </p:txBody>
      </p:sp>
      <p:sp>
        <p:nvSpPr>
          <p:cNvPr id="4" name="Slide Number Placeholder 3"/>
          <p:cNvSpPr>
            <a:spLocks noGrp="1"/>
          </p:cNvSpPr>
          <p:nvPr>
            <p:ph type="sldNum" sz="quarter" idx="12"/>
          </p:nvPr>
        </p:nvSpPr>
        <p:spPr/>
        <p:txBody>
          <a:bodyPr/>
          <a:lstStyle/>
          <a:p>
            <a:pPr>
              <a:defRPr/>
            </a:pPr>
            <a:fld id="{97012834-41A2-49E3-8762-B14EE3F5CFB1}" type="slidenum">
              <a:rPr lang="en-US" smtClean="0"/>
              <a:pPr>
                <a:defRPr/>
              </a:pPr>
              <a:t>4</a:t>
            </a:fld>
            <a:endParaRPr lang="en-US" dirty="0"/>
          </a:p>
        </p:txBody>
      </p:sp>
    </p:spTree>
    <p:extLst>
      <p:ext uri="{BB962C8B-B14F-4D97-AF65-F5344CB8AC3E}">
        <p14:creationId xmlns:p14="http://schemas.microsoft.com/office/powerpoint/2010/main" val="3731539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38"/>
            <a:ext cx="10515600" cy="944562"/>
          </a:xfrm>
        </p:spPr>
        <p:txBody>
          <a:bodyPr/>
          <a:lstStyle/>
          <a:p>
            <a:r>
              <a:rPr lang="en-US" sz="3200" dirty="0">
                <a:solidFill>
                  <a:srgbClr val="FF0000"/>
                </a:solidFill>
              </a:rPr>
              <a:t>Exercise 1. </a:t>
            </a:r>
            <a:r>
              <a:rPr lang="en-US" sz="3200" dirty="0"/>
              <a:t>Please complete the following address translation process in a segmentation system.</a:t>
            </a:r>
          </a:p>
        </p:txBody>
      </p:sp>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5</a:t>
            </a:fld>
            <a:endParaRPr lang="en-US" dirty="0"/>
          </a:p>
        </p:txBody>
      </p:sp>
      <p:pic>
        <p:nvPicPr>
          <p:cNvPr id="4" name="Picture 3"/>
          <p:cNvPicPr>
            <a:picLocks noChangeAspect="1"/>
          </p:cNvPicPr>
          <p:nvPr/>
        </p:nvPicPr>
        <p:blipFill>
          <a:blip r:embed="rId3"/>
          <a:stretch>
            <a:fillRect/>
          </a:stretch>
        </p:blipFill>
        <p:spPr>
          <a:xfrm>
            <a:off x="1781176" y="1219201"/>
            <a:ext cx="8734425" cy="5534025"/>
          </a:xfrm>
          <a:prstGeom prst="rect">
            <a:avLst/>
          </a:prstGeom>
        </p:spPr>
      </p:pic>
      <p:sp>
        <p:nvSpPr>
          <p:cNvPr id="5" name="Rectangle 4"/>
          <p:cNvSpPr/>
          <p:nvPr/>
        </p:nvSpPr>
        <p:spPr>
          <a:xfrm>
            <a:off x="762000" y="2362200"/>
            <a:ext cx="3687566" cy="3429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4038600" y="3370853"/>
            <a:ext cx="990600" cy="203934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3962400" y="1865570"/>
            <a:ext cx="2286000" cy="72456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5819776" y="2511939"/>
            <a:ext cx="2028824" cy="99326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7010400" y="3471769"/>
            <a:ext cx="914400" cy="178603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192556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fltVal val="0"/>
                                          </p:val>
                                        </p:tav>
                                      </p:tavLst>
                                    </p:anim>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0" nodeType="clickEffect">
                                  <p:stCondLst>
                                    <p:cond delay="0"/>
                                  </p:stCondLst>
                                  <p:childTnLst>
                                    <p:anim calcmode="lin" valueType="num">
                                      <p:cBhvr>
                                        <p:cTn id="13" dur="500"/>
                                        <p:tgtEl>
                                          <p:spTgt spid="6"/>
                                        </p:tgtEl>
                                        <p:attrNameLst>
                                          <p:attrName>ppt_w</p:attrName>
                                        </p:attrNameLst>
                                      </p:cBhvr>
                                      <p:tavLst>
                                        <p:tav tm="0">
                                          <p:val>
                                            <p:strVal val="ppt_w"/>
                                          </p:val>
                                        </p:tav>
                                        <p:tav tm="100000">
                                          <p:val>
                                            <p:fltVal val="0"/>
                                          </p:val>
                                        </p:tav>
                                      </p:tavLst>
                                    </p:anim>
                                    <p:anim calcmode="lin" valueType="num">
                                      <p:cBhvr>
                                        <p:cTn id="14" dur="500"/>
                                        <p:tgtEl>
                                          <p:spTgt spid="6"/>
                                        </p:tgtEl>
                                        <p:attrNameLst>
                                          <p:attrName>ppt_h</p:attrName>
                                        </p:attrNameLst>
                                      </p:cBhvr>
                                      <p:tavLst>
                                        <p:tav tm="0">
                                          <p:val>
                                            <p:strVal val="ppt_h"/>
                                          </p:val>
                                        </p:tav>
                                        <p:tav tm="100000">
                                          <p:val>
                                            <p:fltVal val="0"/>
                                          </p:val>
                                        </p:tav>
                                      </p:tavLst>
                                    </p:anim>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grpId="0" nodeType="clickEffect">
                                  <p:stCondLst>
                                    <p:cond delay="0"/>
                                  </p:stCondLst>
                                  <p:childTnLst>
                                    <p:anim calcmode="lin" valueType="num">
                                      <p:cBhvr>
                                        <p:cTn id="20" dur="500"/>
                                        <p:tgtEl>
                                          <p:spTgt spid="7"/>
                                        </p:tgtEl>
                                        <p:attrNameLst>
                                          <p:attrName>ppt_w</p:attrName>
                                        </p:attrNameLst>
                                      </p:cBhvr>
                                      <p:tavLst>
                                        <p:tav tm="0">
                                          <p:val>
                                            <p:strVal val="ppt_w"/>
                                          </p:val>
                                        </p:tav>
                                        <p:tav tm="100000">
                                          <p:val>
                                            <p:fltVal val="0"/>
                                          </p:val>
                                        </p:tav>
                                      </p:tavLst>
                                    </p:anim>
                                    <p:anim calcmode="lin" valueType="num">
                                      <p:cBhvr>
                                        <p:cTn id="21" dur="500"/>
                                        <p:tgtEl>
                                          <p:spTgt spid="7"/>
                                        </p:tgtEl>
                                        <p:attrNameLst>
                                          <p:attrName>ppt_h</p:attrName>
                                        </p:attrNameLst>
                                      </p:cBhvr>
                                      <p:tavLst>
                                        <p:tav tm="0">
                                          <p:val>
                                            <p:strVal val="ppt_h"/>
                                          </p:val>
                                        </p:tav>
                                        <p:tav tm="100000">
                                          <p:val>
                                            <p:fltVal val="0"/>
                                          </p:val>
                                        </p:tav>
                                      </p:tavLst>
                                    </p:anim>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0" nodeType="clickEffect">
                                  <p:stCondLst>
                                    <p:cond delay="0"/>
                                  </p:stCondLst>
                                  <p:childTnLst>
                                    <p:anim calcmode="lin" valueType="num">
                                      <p:cBhvr>
                                        <p:cTn id="27" dur="500"/>
                                        <p:tgtEl>
                                          <p:spTgt spid="8"/>
                                        </p:tgtEl>
                                        <p:attrNameLst>
                                          <p:attrName>ppt_w</p:attrName>
                                        </p:attrNameLst>
                                      </p:cBhvr>
                                      <p:tavLst>
                                        <p:tav tm="0">
                                          <p:val>
                                            <p:strVal val="ppt_w"/>
                                          </p:val>
                                        </p:tav>
                                        <p:tav tm="100000">
                                          <p:val>
                                            <p:fltVal val="0"/>
                                          </p:val>
                                        </p:tav>
                                      </p:tavLst>
                                    </p:anim>
                                    <p:anim calcmode="lin" valueType="num">
                                      <p:cBhvr>
                                        <p:cTn id="28" dur="500"/>
                                        <p:tgtEl>
                                          <p:spTgt spid="8"/>
                                        </p:tgtEl>
                                        <p:attrNameLst>
                                          <p:attrName>ppt_h</p:attrName>
                                        </p:attrNameLst>
                                      </p:cBhvr>
                                      <p:tavLst>
                                        <p:tav tm="0">
                                          <p:val>
                                            <p:strVal val="ppt_h"/>
                                          </p:val>
                                        </p:tav>
                                        <p:tav tm="100000">
                                          <p:val>
                                            <p:fltVal val="0"/>
                                          </p:val>
                                        </p:tav>
                                      </p:tavLst>
                                    </p:anim>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xit" presetSubtype="32" fill="hold" grpId="0" nodeType="clickEffect">
                                  <p:stCondLst>
                                    <p:cond delay="0"/>
                                  </p:stCondLst>
                                  <p:childTnLst>
                                    <p:anim calcmode="lin" valueType="num">
                                      <p:cBhvr>
                                        <p:cTn id="34" dur="500"/>
                                        <p:tgtEl>
                                          <p:spTgt spid="9"/>
                                        </p:tgtEl>
                                        <p:attrNameLst>
                                          <p:attrName>ppt_w</p:attrName>
                                        </p:attrNameLst>
                                      </p:cBhvr>
                                      <p:tavLst>
                                        <p:tav tm="0">
                                          <p:val>
                                            <p:strVal val="ppt_w"/>
                                          </p:val>
                                        </p:tav>
                                        <p:tav tm="100000">
                                          <p:val>
                                            <p:fltVal val="0"/>
                                          </p:val>
                                        </p:tav>
                                      </p:tavLst>
                                    </p:anim>
                                    <p:anim calcmode="lin" valueType="num">
                                      <p:cBhvr>
                                        <p:cTn id="35" dur="500"/>
                                        <p:tgtEl>
                                          <p:spTgt spid="9"/>
                                        </p:tgtEl>
                                        <p:attrNameLst>
                                          <p:attrName>ppt_h</p:attrName>
                                        </p:attrNameLst>
                                      </p:cBhvr>
                                      <p:tavLst>
                                        <p:tav tm="0">
                                          <p:val>
                                            <p:strVal val="ppt_h"/>
                                          </p:val>
                                        </p:tav>
                                        <p:tav tm="100000">
                                          <p:val>
                                            <p:fltVal val="0"/>
                                          </p:val>
                                        </p:tav>
                                      </p:tavLst>
                                    </p:anim>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8400" y="228600"/>
            <a:ext cx="10058399" cy="2286000"/>
          </a:xfrm>
        </p:spPr>
        <p:txBody>
          <a:bodyPr>
            <a:noAutofit/>
          </a:bodyPr>
          <a:lstStyle/>
          <a:p>
            <a:r>
              <a:rPr lang="en-US" dirty="0">
                <a:solidFill>
                  <a:srgbClr val="FF0000"/>
                </a:solidFill>
              </a:rPr>
              <a:t>Exercise 2 (</a:t>
            </a:r>
            <a:r>
              <a:rPr lang="en-US" dirty="0" err="1">
                <a:solidFill>
                  <a:srgbClr val="FF0000"/>
                </a:solidFill>
              </a:rPr>
              <a:t>Plickers</a:t>
            </a:r>
            <a:r>
              <a:rPr lang="en-US" dirty="0">
                <a:solidFill>
                  <a:srgbClr val="FF0000"/>
                </a:solidFill>
              </a:rPr>
              <a:t>). </a:t>
            </a:r>
            <a:r>
              <a:rPr lang="en-US" dirty="0"/>
              <a:t>How you’d like to combine paging and segmentation</a:t>
            </a:r>
            <a:br>
              <a:rPr lang="en-US" dirty="0"/>
            </a:br>
            <a:r>
              <a:rPr lang="en-US" sz="2800" dirty="0"/>
              <a:t>(A) each page contains multiple segments</a:t>
            </a:r>
            <a:br>
              <a:rPr lang="en-US" sz="2800" dirty="0"/>
            </a:br>
            <a:r>
              <a:rPr lang="en-US" sz="2800" dirty="0"/>
              <a:t>(B) each segment contains multiple pages  </a:t>
            </a:r>
          </a:p>
        </p:txBody>
      </p:sp>
      <p:graphicFrame>
        <p:nvGraphicFramePr>
          <p:cNvPr id="5" name="Diagram 4"/>
          <p:cNvGraphicFramePr/>
          <p:nvPr>
            <p:extLst>
              <p:ext uri="{D42A27DB-BD31-4B8C-83A1-F6EECF244321}">
                <p14:modId xmlns:p14="http://schemas.microsoft.com/office/powerpoint/2010/main" val="1219372936"/>
              </p:ext>
            </p:extLst>
          </p:nvPr>
        </p:nvGraphicFramePr>
        <p:xfrm>
          <a:off x="1905000" y="2209800"/>
          <a:ext cx="83820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6</a:t>
            </a:fld>
            <a:endParaRPr lang="en-US" dirty="0"/>
          </a:p>
        </p:txBody>
      </p:sp>
    </p:spTree>
    <p:extLst>
      <p:ext uri="{BB962C8B-B14F-4D97-AF65-F5344CB8AC3E}">
        <p14:creationId xmlns:p14="http://schemas.microsoft.com/office/powerpoint/2010/main" val="350249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9144000" cy="1276350"/>
          </a:xfrm>
        </p:spPr>
        <p:txBody>
          <a:bodyPr/>
          <a:lstStyle/>
          <a:p>
            <a:r>
              <a:rPr lang="en-US" sz="3600" dirty="0"/>
              <a:t>Address Translation in </a:t>
            </a:r>
            <a:br>
              <a:rPr lang="en-US" sz="3600" dirty="0"/>
            </a:br>
            <a:r>
              <a:rPr lang="en-US" sz="3600" dirty="0"/>
              <a:t>a Segmentation/Paging System</a:t>
            </a:r>
          </a:p>
        </p:txBody>
      </p:sp>
      <p:pic>
        <p:nvPicPr>
          <p:cNvPr id="4" name="Picture 3"/>
          <p:cNvPicPr>
            <a:picLocks noChangeAspect="1"/>
          </p:cNvPicPr>
          <p:nvPr/>
        </p:nvPicPr>
        <p:blipFill>
          <a:blip r:embed="rId3"/>
          <a:stretch>
            <a:fillRect/>
          </a:stretch>
        </p:blipFill>
        <p:spPr>
          <a:xfrm>
            <a:off x="1858056" y="1504950"/>
            <a:ext cx="8258175" cy="5124450"/>
          </a:xfrm>
          <a:prstGeom prst="rect">
            <a:avLst/>
          </a:prstGeom>
        </p:spPr>
      </p:pic>
    </p:spTree>
    <p:extLst>
      <p:ext uri="{BB962C8B-B14F-4D97-AF65-F5344CB8AC3E}">
        <p14:creationId xmlns:p14="http://schemas.microsoft.com/office/powerpoint/2010/main" val="47819020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8</a:t>
            </a:fld>
            <a:endParaRPr lang="en-US" dirty="0"/>
          </a:p>
        </p:txBody>
      </p:sp>
      <p:pic>
        <p:nvPicPr>
          <p:cNvPr id="4" name="Picture 3" descr="f1.pdf"/>
          <p:cNvPicPr>
            <a:picLocks noChangeAspect="1"/>
          </p:cNvPicPr>
          <p:nvPr/>
        </p:nvPicPr>
        <p:blipFill>
          <a:blip r:embed="rId3"/>
          <a:srcRect l="7059" t="51818" r="9412" b="20000"/>
          <a:stretch>
            <a:fillRect/>
          </a:stretch>
        </p:blipFill>
        <p:spPr>
          <a:xfrm>
            <a:off x="1295400" y="1371600"/>
            <a:ext cx="9601201" cy="4419600"/>
          </a:xfrm>
          <a:prstGeom prst="rect">
            <a:avLst/>
          </a:prstGeom>
        </p:spPr>
      </p:pic>
    </p:spTree>
    <p:extLst>
      <p:ext uri="{BB962C8B-B14F-4D97-AF65-F5344CB8AC3E}">
        <p14:creationId xmlns:p14="http://schemas.microsoft.com/office/powerpoint/2010/main" val="120128886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9E29E33-B620-47F9-BB04-8846C2A5AFCC}" type="slidenum">
              <a:rPr kumimoji="0" lang="en-US" smtClean="0"/>
              <a:pPr/>
              <a:t>9</a:t>
            </a:fld>
            <a:endParaRPr kumimoji="0" lang="en-US"/>
          </a:p>
        </p:txBody>
      </p:sp>
      <p:sp>
        <p:nvSpPr>
          <p:cNvPr id="4" name="Content Placeholder 2"/>
          <p:cNvSpPr>
            <a:spLocks noGrp="1"/>
          </p:cNvSpPr>
          <p:nvPr>
            <p:ph idx="4294967295"/>
          </p:nvPr>
        </p:nvSpPr>
        <p:spPr>
          <a:xfrm>
            <a:off x="5943600" y="762001"/>
            <a:ext cx="5715000" cy="5440363"/>
          </a:xfrm>
        </p:spPr>
        <p:txBody>
          <a:bodyPr>
            <a:normAutofit lnSpcReduction="10000"/>
          </a:bodyPr>
          <a:lstStyle/>
          <a:p>
            <a:pPr marL="0" indent="0">
              <a:buNone/>
            </a:pPr>
            <a:r>
              <a:rPr lang="en-NZ" sz="3600" dirty="0">
                <a:solidFill>
                  <a:srgbClr val="0000FF"/>
                </a:solidFill>
              </a:rPr>
              <a:t>Protection and Sharing</a:t>
            </a:r>
          </a:p>
          <a:p>
            <a:pPr marL="0" indent="0">
              <a:buNone/>
            </a:pPr>
            <a:endParaRPr lang="en-NZ" sz="2800" dirty="0">
              <a:solidFill>
                <a:srgbClr val="0000FF"/>
              </a:solidFill>
            </a:endParaRPr>
          </a:p>
          <a:p>
            <a:r>
              <a:rPr lang="en-NZ" sz="2800" dirty="0"/>
              <a:t>Segmentation lends itself to the implementation of protection and sharing policies</a:t>
            </a:r>
          </a:p>
          <a:p>
            <a:endParaRPr lang="en-NZ" sz="2800" dirty="0"/>
          </a:p>
          <a:p>
            <a:r>
              <a:rPr lang="en-NZ" sz="2800" dirty="0"/>
              <a:t>Each entry has </a:t>
            </a:r>
            <a:r>
              <a:rPr lang="en-NZ" sz="2800" dirty="0">
                <a:solidFill>
                  <a:srgbClr val="FF0000"/>
                </a:solidFill>
              </a:rPr>
              <a:t>a base address </a:t>
            </a:r>
            <a:r>
              <a:rPr lang="en-NZ" sz="2800" dirty="0"/>
              <a:t>and length so inadvertent memory access can be controlled</a:t>
            </a:r>
          </a:p>
          <a:p>
            <a:endParaRPr lang="en-NZ" sz="2800" dirty="0"/>
          </a:p>
          <a:p>
            <a:r>
              <a:rPr lang="en-NZ" sz="2800" dirty="0"/>
              <a:t>Sharing can be achieved by segments referencing multiple processes</a:t>
            </a:r>
          </a:p>
        </p:txBody>
      </p:sp>
      <p:pic>
        <p:nvPicPr>
          <p:cNvPr id="3" name="Picture 2"/>
          <p:cNvPicPr>
            <a:picLocks noChangeAspect="1"/>
          </p:cNvPicPr>
          <p:nvPr/>
        </p:nvPicPr>
        <p:blipFill>
          <a:blip r:embed="rId3"/>
          <a:stretch>
            <a:fillRect/>
          </a:stretch>
        </p:blipFill>
        <p:spPr>
          <a:xfrm>
            <a:off x="1143000" y="1038225"/>
            <a:ext cx="4581525" cy="5057775"/>
          </a:xfrm>
          <a:prstGeom prst="rect">
            <a:avLst/>
          </a:prstGeom>
        </p:spPr>
      </p:pic>
    </p:spTree>
    <p:extLst>
      <p:ext uri="{BB962C8B-B14F-4D97-AF65-F5344CB8AC3E}">
        <p14:creationId xmlns:p14="http://schemas.microsoft.com/office/powerpoint/2010/main" val="1301797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FF0000"/>
            </a:solidFill>
            <a:latin typeface="Calibri"/>
            <a:cs typeface="Calibri"/>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8307</TotalTime>
  <Words>6012</Words>
  <Application>Microsoft Macintosh PowerPoint</Application>
  <PresentationFormat>Widescreen</PresentationFormat>
  <Paragraphs>581</Paragraphs>
  <Slides>28</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5_Office Theme</vt:lpstr>
      <vt:lpstr>PowerPoint Presentation</vt:lpstr>
      <vt:lpstr>Dec. 2-10    website: auburn.edu/evaluate </vt:lpstr>
      <vt:lpstr>PowerPoint Presentation</vt:lpstr>
      <vt:lpstr>Segment Organization</vt:lpstr>
      <vt:lpstr>Exercise 1. Please complete the following address translation process in a segmentation system.</vt:lpstr>
      <vt:lpstr>Exercise 2 (Plickers). How you’d like to combine paging and segmentation (A) each page contains multiple segments (B) each segment contains multiple pages  </vt:lpstr>
      <vt:lpstr>Address Translation in  a Segmentation/Paging System</vt:lpstr>
      <vt:lpstr>PowerPoint Presentation</vt:lpstr>
      <vt:lpstr>PowerPoint Presentation</vt:lpstr>
      <vt:lpstr>Exercise 3 (Plickers). The design of the memory management depends on the following except:</vt:lpstr>
      <vt:lpstr>PowerPoint Presentation</vt:lpstr>
      <vt:lpstr>Fetch Policy</vt:lpstr>
      <vt:lpstr>Demand Paging </vt:lpstr>
      <vt:lpstr>Prepaging</vt:lpstr>
      <vt:lpstr>Placement Policy</vt:lpstr>
      <vt:lpstr>Replacement Policy</vt:lpstr>
      <vt:lpstr> Frame Locking</vt:lpstr>
      <vt:lpstr>Basic Algorithms</vt:lpstr>
      <vt:lpstr>Least Recently Used (LRU)</vt:lpstr>
      <vt:lpstr>Amazon Interview Question for Software Engineer / Developers</vt:lpstr>
      <vt:lpstr>First-in-First-out (FIFO)</vt:lpstr>
      <vt:lpstr>Clock Policy</vt:lpstr>
      <vt:lpstr>Clock Policy: An Example Newly arrived page = 727</vt:lpstr>
      <vt:lpstr>PowerPoint Presentation</vt:lpstr>
      <vt:lpstr>Comparisons of the Page Replacement Algorithms</vt:lpstr>
      <vt:lpstr>PowerPoint Presentation</vt:lpstr>
      <vt:lpstr>Resident Set Size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xiao</dc:creator>
  <cp:lastModifiedBy>Xiao Qin</cp:lastModifiedBy>
  <cp:revision>568</cp:revision>
  <dcterms:created xsi:type="dcterms:W3CDTF">2006-08-16T00:00:00Z</dcterms:created>
  <dcterms:modified xsi:type="dcterms:W3CDTF">2018-12-05T16:47:24Z</dcterms:modified>
</cp:coreProperties>
</file>